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7" r:id="rId2"/>
    <p:sldId id="258" r:id="rId3"/>
    <p:sldId id="259" r:id="rId4"/>
    <p:sldId id="264" r:id="rId5"/>
    <p:sldId id="268" r:id="rId6"/>
    <p:sldId id="286" r:id="rId7"/>
    <p:sldId id="285" r:id="rId8"/>
    <p:sldId id="261" r:id="rId9"/>
    <p:sldId id="322" r:id="rId10"/>
    <p:sldId id="320" r:id="rId11"/>
    <p:sldId id="260" r:id="rId12"/>
    <p:sldId id="302" r:id="rId13"/>
    <p:sldId id="323" r:id="rId14"/>
    <p:sldId id="324" r:id="rId15"/>
    <p:sldId id="325" r:id="rId16"/>
    <p:sldId id="327" r:id="rId17"/>
    <p:sldId id="329" r:id="rId18"/>
    <p:sldId id="334" r:id="rId19"/>
    <p:sldId id="332" r:id="rId20"/>
    <p:sldId id="313" r:id="rId21"/>
    <p:sldId id="339" r:id="rId22"/>
    <p:sldId id="345" r:id="rId23"/>
    <p:sldId id="343" r:id="rId24"/>
    <p:sldId id="346" r:id="rId25"/>
    <p:sldId id="348" r:id="rId26"/>
    <p:sldId id="349" r:id="rId27"/>
    <p:sldId id="350" r:id="rId28"/>
    <p:sldId id="342" r:id="rId29"/>
    <p:sldId id="312" r:id="rId30"/>
    <p:sldId id="319" r:id="rId31"/>
    <p:sldId id="347" r:id="rId32"/>
    <p:sldId id="317" r:id="rId33"/>
    <p:sldId id="263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1825"/>
    <a:srgbClr val="DB5066"/>
    <a:srgbClr val="FF67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37" autoAdjust="0"/>
    <p:restoredTop sz="91388" autoAdjust="0"/>
  </p:normalViewPr>
  <p:slideViewPr>
    <p:cSldViewPr snapToGrid="0">
      <p:cViewPr varScale="1">
        <p:scale>
          <a:sx n="88" d="100"/>
          <a:sy n="88" d="100"/>
        </p:scale>
        <p:origin x="65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F181BA-AEFD-0644-AE1D-4AADAF0C30CD}" type="doc">
      <dgm:prSet loTypeId="urn:microsoft.com/office/officeart/2005/8/layout/matrix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A1534F50-FFCD-C849-8E00-6578A0B1DCFA}">
      <dgm:prSet phldrT="[텍스트]" custT="1"/>
      <dgm:spPr>
        <a:solidFill>
          <a:schemeClr val="bg2">
            <a:lumMod val="75000"/>
          </a:schemeClr>
        </a:solidFill>
      </dgm:spPr>
      <dgm:t>
        <a:bodyPr/>
        <a:lstStyle/>
        <a:p>
          <a:pPr latinLnBrk="1"/>
          <a:r>
            <a:rPr lang="ko-KR" altLang="en-US" sz="2800" b="1" dirty="0">
              <a:solidFill>
                <a:srgbClr val="C00000"/>
              </a:solidFill>
            </a:rPr>
            <a:t>상세평가지수</a:t>
          </a:r>
        </a:p>
      </dgm:t>
    </dgm:pt>
    <dgm:pt modelId="{BE1F32DB-8BB2-6E47-BA37-E01B0EC38A52}" type="parTrans" cxnId="{3F0654CD-569A-5A44-B405-E3BC1AB2E5B3}">
      <dgm:prSet/>
      <dgm:spPr/>
      <dgm:t>
        <a:bodyPr/>
        <a:lstStyle/>
        <a:p>
          <a:pPr latinLnBrk="1"/>
          <a:endParaRPr lang="ko-KR" altLang="en-US"/>
        </a:p>
      </dgm:t>
    </dgm:pt>
    <dgm:pt modelId="{C6A1A80A-B98B-524B-AB0B-225E2B831203}" type="sibTrans" cxnId="{3F0654CD-569A-5A44-B405-E3BC1AB2E5B3}">
      <dgm:prSet/>
      <dgm:spPr/>
      <dgm:t>
        <a:bodyPr/>
        <a:lstStyle/>
        <a:p>
          <a:pPr latinLnBrk="1"/>
          <a:endParaRPr lang="ko-KR" altLang="en-US"/>
        </a:p>
      </dgm:t>
    </dgm:pt>
    <dgm:pt modelId="{07358E85-4B07-6646-94D6-58FF44FC20BB}">
      <dgm:prSet phldrT="[텍스트]" custT="1"/>
      <dgm:spPr>
        <a:solidFill>
          <a:schemeClr val="bg2">
            <a:lumMod val="50000"/>
          </a:schemeClr>
        </a:solidFill>
      </dgm:spPr>
      <dgm:t>
        <a:bodyPr/>
        <a:lstStyle/>
        <a:p>
          <a:pPr latinLnBrk="1"/>
          <a:endParaRPr lang="en-US" altLang="ko-KR" sz="1800" dirty="0">
            <a:solidFill>
              <a:schemeClr val="tx1"/>
            </a:solidFill>
          </a:endParaRPr>
        </a:p>
        <a:p>
          <a:pPr latinLnBrk="1"/>
          <a:r>
            <a:rPr lang="ko-KR" altLang="en-US" sz="3600" dirty="0">
              <a:solidFill>
                <a:schemeClr val="tx1"/>
              </a:solidFill>
            </a:rPr>
            <a:t>성장성</a:t>
          </a:r>
          <a:r>
            <a:rPr lang="en-US" altLang="ko-KR" sz="2000" dirty="0">
              <a:solidFill>
                <a:srgbClr val="C00000"/>
              </a:solidFill>
            </a:rPr>
            <a:t>(25</a:t>
          </a:r>
          <a:r>
            <a:rPr lang="ko-KR" altLang="en-US" sz="2000" dirty="0">
              <a:solidFill>
                <a:srgbClr val="C00000"/>
              </a:solidFill>
            </a:rPr>
            <a:t>점</a:t>
          </a:r>
          <a:r>
            <a:rPr lang="en-US" altLang="ko-KR" sz="2000" dirty="0">
              <a:solidFill>
                <a:srgbClr val="C00000"/>
              </a:solidFill>
            </a:rPr>
            <a:t>)</a:t>
          </a:r>
          <a:endParaRPr lang="ko-KR" altLang="en-US" sz="3600" dirty="0">
            <a:solidFill>
              <a:srgbClr val="C00000"/>
            </a:solidFill>
          </a:endParaRPr>
        </a:p>
      </dgm:t>
    </dgm:pt>
    <dgm:pt modelId="{EB1D4B96-B44C-D04C-9CDC-6C16EE60F6AC}" type="parTrans" cxnId="{2578AAFC-3D45-EA4B-BC6E-347C6CD61492}">
      <dgm:prSet/>
      <dgm:spPr/>
      <dgm:t>
        <a:bodyPr/>
        <a:lstStyle/>
        <a:p>
          <a:pPr latinLnBrk="1"/>
          <a:endParaRPr lang="ko-KR" altLang="en-US"/>
        </a:p>
      </dgm:t>
    </dgm:pt>
    <dgm:pt modelId="{C5254466-0DCF-8349-9BEC-F4750E9BBFFB}" type="sibTrans" cxnId="{2578AAFC-3D45-EA4B-BC6E-347C6CD61492}">
      <dgm:prSet/>
      <dgm:spPr/>
      <dgm:t>
        <a:bodyPr/>
        <a:lstStyle/>
        <a:p>
          <a:pPr latinLnBrk="1"/>
          <a:endParaRPr lang="ko-KR" altLang="en-US"/>
        </a:p>
      </dgm:t>
    </dgm:pt>
    <dgm:pt modelId="{AE005B64-1D9B-F545-AC1A-37F0599446A1}">
      <dgm:prSet phldrT="[텍스트]" custT="1"/>
      <dgm:spPr>
        <a:solidFill>
          <a:schemeClr val="bg2">
            <a:lumMod val="50000"/>
          </a:schemeClr>
        </a:solidFill>
      </dgm:spPr>
      <dgm:t>
        <a:bodyPr/>
        <a:lstStyle/>
        <a:p>
          <a:pPr latinLnBrk="1"/>
          <a:endParaRPr lang="en-US" altLang="ko-KR" sz="1800" dirty="0">
            <a:solidFill>
              <a:schemeClr val="tx1"/>
            </a:solidFill>
          </a:endParaRPr>
        </a:p>
        <a:p>
          <a:pPr latinLnBrk="1"/>
          <a:r>
            <a:rPr lang="ko-KR" altLang="en-US" sz="3600" dirty="0">
              <a:solidFill>
                <a:schemeClr val="tx1"/>
              </a:solidFill>
            </a:rPr>
            <a:t>안정성</a:t>
          </a:r>
          <a:r>
            <a:rPr lang="en-US" altLang="ko-KR" sz="2000" dirty="0">
              <a:solidFill>
                <a:srgbClr val="C00000"/>
              </a:solidFill>
            </a:rPr>
            <a:t>(25</a:t>
          </a:r>
          <a:r>
            <a:rPr lang="ko-KR" altLang="en-US" sz="2000" dirty="0">
              <a:solidFill>
                <a:srgbClr val="C00000"/>
              </a:solidFill>
            </a:rPr>
            <a:t>점</a:t>
          </a:r>
          <a:r>
            <a:rPr lang="en-US" altLang="ko-KR" sz="2000" dirty="0">
              <a:solidFill>
                <a:srgbClr val="C00000"/>
              </a:solidFill>
            </a:rPr>
            <a:t>)</a:t>
          </a:r>
          <a:endParaRPr lang="ko-KR" altLang="en-US" sz="2000" dirty="0">
            <a:solidFill>
              <a:srgbClr val="C00000"/>
            </a:solidFill>
          </a:endParaRPr>
        </a:p>
      </dgm:t>
    </dgm:pt>
    <dgm:pt modelId="{39BD5004-EEC6-3D48-86E9-3999BB519821}" type="parTrans" cxnId="{00183CF3-F99F-E14E-9946-583B5C5190A6}">
      <dgm:prSet/>
      <dgm:spPr/>
      <dgm:t>
        <a:bodyPr/>
        <a:lstStyle/>
        <a:p>
          <a:pPr latinLnBrk="1"/>
          <a:endParaRPr lang="ko-KR" altLang="en-US"/>
        </a:p>
      </dgm:t>
    </dgm:pt>
    <dgm:pt modelId="{009709DC-CC73-9E41-A05C-B9C2492701E4}" type="sibTrans" cxnId="{00183CF3-F99F-E14E-9946-583B5C5190A6}">
      <dgm:prSet/>
      <dgm:spPr/>
      <dgm:t>
        <a:bodyPr/>
        <a:lstStyle/>
        <a:p>
          <a:pPr latinLnBrk="1"/>
          <a:endParaRPr lang="ko-KR" altLang="en-US"/>
        </a:p>
      </dgm:t>
    </dgm:pt>
    <dgm:pt modelId="{F6C6E432-CC66-EC4A-B94B-3871113170F5}">
      <dgm:prSet phldrT="[텍스트]" custT="1"/>
      <dgm:spPr>
        <a:solidFill>
          <a:schemeClr val="bg2">
            <a:lumMod val="50000"/>
          </a:schemeClr>
        </a:solidFill>
      </dgm:spPr>
      <dgm:t>
        <a:bodyPr/>
        <a:lstStyle/>
        <a:p>
          <a:pPr latinLnBrk="1"/>
          <a:r>
            <a:rPr lang="ko-KR" altLang="en-US" sz="3600" dirty="0">
              <a:solidFill>
                <a:schemeClr val="tx1"/>
              </a:solidFill>
            </a:rPr>
            <a:t>구매력</a:t>
          </a:r>
          <a:r>
            <a:rPr lang="en-US" altLang="ko-KR" sz="2000" dirty="0">
              <a:solidFill>
                <a:srgbClr val="C00000"/>
              </a:solidFill>
            </a:rPr>
            <a:t>(25</a:t>
          </a:r>
          <a:r>
            <a:rPr lang="ko-KR" altLang="en-US" sz="2000" dirty="0">
              <a:solidFill>
                <a:srgbClr val="C00000"/>
              </a:solidFill>
            </a:rPr>
            <a:t>점</a:t>
          </a:r>
          <a:r>
            <a:rPr lang="en-US" altLang="ko-KR" sz="2000" dirty="0">
              <a:solidFill>
                <a:srgbClr val="C00000"/>
              </a:solidFill>
            </a:rPr>
            <a:t>)</a:t>
          </a:r>
        </a:p>
        <a:p>
          <a:pPr latinLnBrk="1"/>
          <a:endParaRPr lang="ko-KR" altLang="en-US" sz="1200" dirty="0">
            <a:solidFill>
              <a:schemeClr val="tx1"/>
            </a:solidFill>
          </a:endParaRPr>
        </a:p>
      </dgm:t>
    </dgm:pt>
    <dgm:pt modelId="{D5B425BA-B7B2-C640-942E-09C202E7083A}" type="parTrans" cxnId="{261580F3-2B0B-C14A-8B87-BB8EC4A29CAE}">
      <dgm:prSet/>
      <dgm:spPr/>
      <dgm:t>
        <a:bodyPr/>
        <a:lstStyle/>
        <a:p>
          <a:pPr latinLnBrk="1"/>
          <a:endParaRPr lang="ko-KR" altLang="en-US"/>
        </a:p>
      </dgm:t>
    </dgm:pt>
    <dgm:pt modelId="{C40BB923-D889-2F46-977D-FED9A44D3C8A}" type="sibTrans" cxnId="{261580F3-2B0B-C14A-8B87-BB8EC4A29CAE}">
      <dgm:prSet/>
      <dgm:spPr/>
      <dgm:t>
        <a:bodyPr/>
        <a:lstStyle/>
        <a:p>
          <a:pPr latinLnBrk="1"/>
          <a:endParaRPr lang="ko-KR" altLang="en-US"/>
        </a:p>
      </dgm:t>
    </dgm:pt>
    <dgm:pt modelId="{05B17E85-6893-C947-86D3-CD57B95DE89A}">
      <dgm:prSet phldrT="[텍스트]" custT="1"/>
      <dgm:spPr>
        <a:solidFill>
          <a:schemeClr val="bg2">
            <a:lumMod val="50000"/>
          </a:schemeClr>
        </a:solidFill>
      </dgm:spPr>
      <dgm:t>
        <a:bodyPr/>
        <a:lstStyle/>
        <a:p>
          <a:pPr latinLnBrk="1"/>
          <a:r>
            <a:rPr lang="ko-KR" altLang="en-US" sz="3600" dirty="0" err="1">
              <a:solidFill>
                <a:schemeClr val="tx1"/>
              </a:solidFill>
            </a:rPr>
            <a:t>집객력</a:t>
          </a:r>
          <a:r>
            <a:rPr lang="en-US" altLang="ko-KR" sz="2000" dirty="0">
              <a:solidFill>
                <a:srgbClr val="C00000"/>
              </a:solidFill>
            </a:rPr>
            <a:t>(25</a:t>
          </a:r>
          <a:r>
            <a:rPr lang="ko-KR" altLang="en-US" sz="2000" dirty="0">
              <a:solidFill>
                <a:srgbClr val="C00000"/>
              </a:solidFill>
            </a:rPr>
            <a:t>점</a:t>
          </a:r>
          <a:r>
            <a:rPr lang="en-US" altLang="ko-KR" sz="2000" dirty="0">
              <a:solidFill>
                <a:srgbClr val="C00000"/>
              </a:solidFill>
            </a:rPr>
            <a:t>)</a:t>
          </a:r>
        </a:p>
        <a:p>
          <a:pPr latinLnBrk="1"/>
          <a:endParaRPr lang="ko-KR" altLang="en-US" sz="1200" dirty="0">
            <a:solidFill>
              <a:schemeClr val="tx1"/>
            </a:solidFill>
          </a:endParaRPr>
        </a:p>
      </dgm:t>
    </dgm:pt>
    <dgm:pt modelId="{39B603DB-9054-1240-BAC1-662465186CD3}" type="parTrans" cxnId="{3C838DA3-6711-714C-80BD-A6E4AE3B4EDA}">
      <dgm:prSet/>
      <dgm:spPr/>
      <dgm:t>
        <a:bodyPr/>
        <a:lstStyle/>
        <a:p>
          <a:pPr latinLnBrk="1"/>
          <a:endParaRPr lang="ko-KR" altLang="en-US"/>
        </a:p>
      </dgm:t>
    </dgm:pt>
    <dgm:pt modelId="{3A32F2A3-2868-CA4D-933D-2C4028B74E57}" type="sibTrans" cxnId="{3C838DA3-6711-714C-80BD-A6E4AE3B4EDA}">
      <dgm:prSet/>
      <dgm:spPr/>
      <dgm:t>
        <a:bodyPr/>
        <a:lstStyle/>
        <a:p>
          <a:pPr latinLnBrk="1"/>
          <a:endParaRPr lang="ko-KR" altLang="en-US"/>
        </a:p>
      </dgm:t>
    </dgm:pt>
    <dgm:pt modelId="{1CCE3281-294B-3948-B516-F14DA1E71CB4}" type="pres">
      <dgm:prSet presAssocID="{51F181BA-AEFD-0644-AE1D-4AADAF0C30CD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99D2F34-AEAF-5C47-91D4-CDB4184F301E}" type="pres">
      <dgm:prSet presAssocID="{51F181BA-AEFD-0644-AE1D-4AADAF0C30CD}" presName="matrix" presStyleCnt="0"/>
      <dgm:spPr/>
    </dgm:pt>
    <dgm:pt modelId="{6A6C4F27-F179-714B-8779-D2474EEC9D80}" type="pres">
      <dgm:prSet presAssocID="{51F181BA-AEFD-0644-AE1D-4AADAF0C30CD}" presName="tile1" presStyleLbl="node1" presStyleIdx="0" presStyleCnt="4"/>
      <dgm:spPr/>
    </dgm:pt>
    <dgm:pt modelId="{699D49CD-B33F-5843-A65C-EA46044EEC7A}" type="pres">
      <dgm:prSet presAssocID="{51F181BA-AEFD-0644-AE1D-4AADAF0C30CD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6998603-F749-784C-AEC0-0DDD46782260}" type="pres">
      <dgm:prSet presAssocID="{51F181BA-AEFD-0644-AE1D-4AADAF0C30CD}" presName="tile2" presStyleLbl="node1" presStyleIdx="1" presStyleCnt="4"/>
      <dgm:spPr/>
    </dgm:pt>
    <dgm:pt modelId="{D03346C9-43BA-084B-AA84-1B9745345E0D}" type="pres">
      <dgm:prSet presAssocID="{51F181BA-AEFD-0644-AE1D-4AADAF0C30CD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CE13493-C608-B04F-BCBF-37B3A75B1046}" type="pres">
      <dgm:prSet presAssocID="{51F181BA-AEFD-0644-AE1D-4AADAF0C30CD}" presName="tile3" presStyleLbl="node1" presStyleIdx="2" presStyleCnt="4"/>
      <dgm:spPr/>
    </dgm:pt>
    <dgm:pt modelId="{406DB087-D276-6847-B94D-35ECBB973D81}" type="pres">
      <dgm:prSet presAssocID="{51F181BA-AEFD-0644-AE1D-4AADAF0C30CD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A4CE410-7FE1-104C-91CF-1E81C077E1D0}" type="pres">
      <dgm:prSet presAssocID="{51F181BA-AEFD-0644-AE1D-4AADAF0C30CD}" presName="tile4" presStyleLbl="node1" presStyleIdx="3" presStyleCnt="4"/>
      <dgm:spPr/>
    </dgm:pt>
    <dgm:pt modelId="{40735776-5AE2-3C4A-836C-265C66F628A0}" type="pres">
      <dgm:prSet presAssocID="{51F181BA-AEFD-0644-AE1D-4AADAF0C30CD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82CCF704-16F1-F041-A2E8-232DE664D75A}" type="pres">
      <dgm:prSet presAssocID="{51F181BA-AEFD-0644-AE1D-4AADAF0C30CD}" presName="centerTile" presStyleLbl="fgShp" presStyleIdx="0" presStyleCnt="1" custScaleX="128687">
        <dgm:presLayoutVars>
          <dgm:chMax val="0"/>
          <dgm:chPref val="0"/>
        </dgm:presLayoutVars>
      </dgm:prSet>
      <dgm:spPr/>
    </dgm:pt>
  </dgm:ptLst>
  <dgm:cxnLst>
    <dgm:cxn modelId="{9617D00D-34E9-8C47-9B3D-6A9C56D29797}" type="presOf" srcId="{AE005B64-1D9B-F545-AC1A-37F0599446A1}" destId="{E6998603-F749-784C-AEC0-0DDD46782260}" srcOrd="0" destOrd="0" presId="urn:microsoft.com/office/officeart/2005/8/layout/matrix1"/>
    <dgm:cxn modelId="{0554CE10-5A2F-A84A-A198-6B7472294C6D}" type="presOf" srcId="{05B17E85-6893-C947-86D3-CD57B95DE89A}" destId="{8A4CE410-7FE1-104C-91CF-1E81C077E1D0}" srcOrd="0" destOrd="0" presId="urn:microsoft.com/office/officeart/2005/8/layout/matrix1"/>
    <dgm:cxn modelId="{73F94C15-5F5D-7245-A43E-00E6368362FA}" type="presOf" srcId="{A1534F50-FFCD-C849-8E00-6578A0B1DCFA}" destId="{82CCF704-16F1-F041-A2E8-232DE664D75A}" srcOrd="0" destOrd="0" presId="urn:microsoft.com/office/officeart/2005/8/layout/matrix1"/>
    <dgm:cxn modelId="{84778F2F-2715-5147-BF21-65AF2DF02ACA}" type="presOf" srcId="{07358E85-4B07-6646-94D6-58FF44FC20BB}" destId="{699D49CD-B33F-5843-A65C-EA46044EEC7A}" srcOrd="1" destOrd="0" presId="urn:microsoft.com/office/officeart/2005/8/layout/matrix1"/>
    <dgm:cxn modelId="{5C72C47A-CCE4-7F49-AC9C-0FAAA03493B2}" type="presOf" srcId="{51F181BA-AEFD-0644-AE1D-4AADAF0C30CD}" destId="{1CCE3281-294B-3948-B516-F14DA1E71CB4}" srcOrd="0" destOrd="0" presId="urn:microsoft.com/office/officeart/2005/8/layout/matrix1"/>
    <dgm:cxn modelId="{FC6E4C8A-3ABA-6A43-A03C-527C65C80AFD}" type="presOf" srcId="{05B17E85-6893-C947-86D3-CD57B95DE89A}" destId="{40735776-5AE2-3C4A-836C-265C66F628A0}" srcOrd="1" destOrd="0" presId="urn:microsoft.com/office/officeart/2005/8/layout/matrix1"/>
    <dgm:cxn modelId="{F8BAAD8F-14A1-1A4A-B1B2-233F31AA5C4F}" type="presOf" srcId="{AE005B64-1D9B-F545-AC1A-37F0599446A1}" destId="{D03346C9-43BA-084B-AA84-1B9745345E0D}" srcOrd="1" destOrd="0" presId="urn:microsoft.com/office/officeart/2005/8/layout/matrix1"/>
    <dgm:cxn modelId="{0093AD90-16D6-314A-ACFB-B9A1CAF320A8}" type="presOf" srcId="{07358E85-4B07-6646-94D6-58FF44FC20BB}" destId="{6A6C4F27-F179-714B-8779-D2474EEC9D80}" srcOrd="0" destOrd="0" presId="urn:microsoft.com/office/officeart/2005/8/layout/matrix1"/>
    <dgm:cxn modelId="{3C838DA3-6711-714C-80BD-A6E4AE3B4EDA}" srcId="{A1534F50-FFCD-C849-8E00-6578A0B1DCFA}" destId="{05B17E85-6893-C947-86D3-CD57B95DE89A}" srcOrd="3" destOrd="0" parTransId="{39B603DB-9054-1240-BAC1-662465186CD3}" sibTransId="{3A32F2A3-2868-CA4D-933D-2C4028B74E57}"/>
    <dgm:cxn modelId="{3F0654CD-569A-5A44-B405-E3BC1AB2E5B3}" srcId="{51F181BA-AEFD-0644-AE1D-4AADAF0C30CD}" destId="{A1534F50-FFCD-C849-8E00-6578A0B1DCFA}" srcOrd="0" destOrd="0" parTransId="{BE1F32DB-8BB2-6E47-BA37-E01B0EC38A52}" sibTransId="{C6A1A80A-B98B-524B-AB0B-225E2B831203}"/>
    <dgm:cxn modelId="{CF36E4EB-AE7E-6243-BE57-B55E2DFC7063}" type="presOf" srcId="{F6C6E432-CC66-EC4A-B94B-3871113170F5}" destId="{8CE13493-C608-B04F-BCBF-37B3A75B1046}" srcOrd="0" destOrd="0" presId="urn:microsoft.com/office/officeart/2005/8/layout/matrix1"/>
    <dgm:cxn modelId="{00183CF3-F99F-E14E-9946-583B5C5190A6}" srcId="{A1534F50-FFCD-C849-8E00-6578A0B1DCFA}" destId="{AE005B64-1D9B-F545-AC1A-37F0599446A1}" srcOrd="1" destOrd="0" parTransId="{39BD5004-EEC6-3D48-86E9-3999BB519821}" sibTransId="{009709DC-CC73-9E41-A05C-B9C2492701E4}"/>
    <dgm:cxn modelId="{261580F3-2B0B-C14A-8B87-BB8EC4A29CAE}" srcId="{A1534F50-FFCD-C849-8E00-6578A0B1DCFA}" destId="{F6C6E432-CC66-EC4A-B94B-3871113170F5}" srcOrd="2" destOrd="0" parTransId="{D5B425BA-B7B2-C640-942E-09C202E7083A}" sibTransId="{C40BB923-D889-2F46-977D-FED9A44D3C8A}"/>
    <dgm:cxn modelId="{F282E5F4-1FD5-904A-BF5C-A42670D86003}" type="presOf" srcId="{F6C6E432-CC66-EC4A-B94B-3871113170F5}" destId="{406DB087-D276-6847-B94D-35ECBB973D81}" srcOrd="1" destOrd="0" presId="urn:microsoft.com/office/officeart/2005/8/layout/matrix1"/>
    <dgm:cxn modelId="{2578AAFC-3D45-EA4B-BC6E-347C6CD61492}" srcId="{A1534F50-FFCD-C849-8E00-6578A0B1DCFA}" destId="{07358E85-4B07-6646-94D6-58FF44FC20BB}" srcOrd="0" destOrd="0" parTransId="{EB1D4B96-B44C-D04C-9CDC-6C16EE60F6AC}" sibTransId="{C5254466-0DCF-8349-9BEC-F4750E9BBFFB}"/>
    <dgm:cxn modelId="{3CEA96E3-D48B-6642-9FC4-04D92799C73C}" type="presParOf" srcId="{1CCE3281-294B-3948-B516-F14DA1E71CB4}" destId="{799D2F34-AEAF-5C47-91D4-CDB4184F301E}" srcOrd="0" destOrd="0" presId="urn:microsoft.com/office/officeart/2005/8/layout/matrix1"/>
    <dgm:cxn modelId="{A7CA0682-9BF5-4E42-A6BB-38DCB29AA37B}" type="presParOf" srcId="{799D2F34-AEAF-5C47-91D4-CDB4184F301E}" destId="{6A6C4F27-F179-714B-8779-D2474EEC9D80}" srcOrd="0" destOrd="0" presId="urn:microsoft.com/office/officeart/2005/8/layout/matrix1"/>
    <dgm:cxn modelId="{A262BC51-A604-1D40-8F2E-CA23D5CE2764}" type="presParOf" srcId="{799D2F34-AEAF-5C47-91D4-CDB4184F301E}" destId="{699D49CD-B33F-5843-A65C-EA46044EEC7A}" srcOrd="1" destOrd="0" presId="urn:microsoft.com/office/officeart/2005/8/layout/matrix1"/>
    <dgm:cxn modelId="{124153E5-74C4-1D4F-84E6-9C5C128DC2EC}" type="presParOf" srcId="{799D2F34-AEAF-5C47-91D4-CDB4184F301E}" destId="{E6998603-F749-784C-AEC0-0DDD46782260}" srcOrd="2" destOrd="0" presId="urn:microsoft.com/office/officeart/2005/8/layout/matrix1"/>
    <dgm:cxn modelId="{6A155282-732F-1B4E-9C4A-AA7AE1D087B5}" type="presParOf" srcId="{799D2F34-AEAF-5C47-91D4-CDB4184F301E}" destId="{D03346C9-43BA-084B-AA84-1B9745345E0D}" srcOrd="3" destOrd="0" presId="urn:microsoft.com/office/officeart/2005/8/layout/matrix1"/>
    <dgm:cxn modelId="{6DBB61B3-149F-4041-A8D4-74940EC077EF}" type="presParOf" srcId="{799D2F34-AEAF-5C47-91D4-CDB4184F301E}" destId="{8CE13493-C608-B04F-BCBF-37B3A75B1046}" srcOrd="4" destOrd="0" presId="urn:microsoft.com/office/officeart/2005/8/layout/matrix1"/>
    <dgm:cxn modelId="{0E5C582A-42D4-CC4D-8F06-95FC25188BA9}" type="presParOf" srcId="{799D2F34-AEAF-5C47-91D4-CDB4184F301E}" destId="{406DB087-D276-6847-B94D-35ECBB973D81}" srcOrd="5" destOrd="0" presId="urn:microsoft.com/office/officeart/2005/8/layout/matrix1"/>
    <dgm:cxn modelId="{9F7E48E3-DABD-EC41-AA44-12D8025149B5}" type="presParOf" srcId="{799D2F34-AEAF-5C47-91D4-CDB4184F301E}" destId="{8A4CE410-7FE1-104C-91CF-1E81C077E1D0}" srcOrd="6" destOrd="0" presId="urn:microsoft.com/office/officeart/2005/8/layout/matrix1"/>
    <dgm:cxn modelId="{3C75DDC3-18C7-9C4B-A9B5-2EABA8023A69}" type="presParOf" srcId="{799D2F34-AEAF-5C47-91D4-CDB4184F301E}" destId="{40735776-5AE2-3C4A-836C-265C66F628A0}" srcOrd="7" destOrd="0" presId="urn:microsoft.com/office/officeart/2005/8/layout/matrix1"/>
    <dgm:cxn modelId="{A4A16A40-E092-8046-962C-DD49D1917622}" type="presParOf" srcId="{1CCE3281-294B-3948-B516-F14DA1E71CB4}" destId="{82CCF704-16F1-F041-A2E8-232DE664D75A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3AE5EE-0005-CC4A-8DBA-3AFE4BFD37C0}" type="doc">
      <dgm:prSet loTypeId="urn:microsoft.com/office/officeart/2005/8/layout/vList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AF07CE2-A666-9242-B876-8B8B1787B81E}">
      <dgm:prSet phldrT="[텍스트]" custT="1"/>
      <dgm:spPr>
        <a:solidFill>
          <a:schemeClr val="bg2">
            <a:lumMod val="90000"/>
          </a:schemeClr>
        </a:solidFill>
      </dgm:spPr>
      <dgm:t>
        <a:bodyPr/>
        <a:lstStyle/>
        <a:p>
          <a:pPr latinLnBrk="1"/>
          <a:r>
            <a:rPr lang="ko-KR" altLang="en-US" sz="2400" dirty="0">
              <a:solidFill>
                <a:schemeClr val="tx1"/>
              </a:solidFill>
              <a:effectLst/>
              <a:latin typeface="+mn-ea"/>
              <a:ea typeface="+mn-ea"/>
            </a:rPr>
            <a:t>프랜차이즈 서비스를 통해 프랜차이즈 창업을 준비하는 사용자에게 편의성을 제공한다</a:t>
          </a:r>
          <a:r>
            <a:rPr lang="en-US" altLang="ko-KR" sz="2400" dirty="0">
              <a:solidFill>
                <a:schemeClr val="tx1"/>
              </a:solidFill>
              <a:effectLst/>
              <a:latin typeface="+mn-ea"/>
              <a:ea typeface="+mn-ea"/>
            </a:rPr>
            <a:t>.</a:t>
          </a:r>
          <a:endParaRPr lang="ko-KR" altLang="en-US" sz="2400" dirty="0">
            <a:solidFill>
              <a:schemeClr val="tx1"/>
            </a:solidFill>
            <a:latin typeface="+mn-ea"/>
            <a:ea typeface="+mn-ea"/>
          </a:endParaRPr>
        </a:p>
      </dgm:t>
    </dgm:pt>
    <dgm:pt modelId="{BE50E25D-FBC8-A144-960E-833A29EFADF6}" type="parTrans" cxnId="{A8D6E1B3-3D81-9542-BC0B-208B2895572F}">
      <dgm:prSet/>
      <dgm:spPr/>
      <dgm:t>
        <a:bodyPr/>
        <a:lstStyle/>
        <a:p>
          <a:pPr latinLnBrk="1"/>
          <a:endParaRPr lang="ko-KR" altLang="en-US"/>
        </a:p>
      </dgm:t>
    </dgm:pt>
    <dgm:pt modelId="{C401812E-B86E-7342-8755-0C74ACCB4D16}" type="sibTrans" cxnId="{A8D6E1B3-3D81-9542-BC0B-208B2895572F}">
      <dgm:prSet/>
      <dgm:spPr/>
      <dgm:t>
        <a:bodyPr/>
        <a:lstStyle/>
        <a:p>
          <a:pPr latinLnBrk="1"/>
          <a:endParaRPr lang="ko-KR" altLang="en-US"/>
        </a:p>
      </dgm:t>
    </dgm:pt>
    <dgm:pt modelId="{6891B9F1-13C6-7E48-B6B9-40B4F1D29EC9}">
      <dgm:prSet phldrT="[텍스트]" custT="1"/>
      <dgm:spPr>
        <a:solidFill>
          <a:schemeClr val="bg2">
            <a:lumMod val="90000"/>
          </a:schemeClr>
        </a:solidFill>
      </dgm:spPr>
      <dgm:t>
        <a:bodyPr/>
        <a:lstStyle/>
        <a:p>
          <a:pPr latinLnBrk="1"/>
          <a:r>
            <a:rPr lang="ko-KR" altLang="en-US" sz="2400" dirty="0">
              <a:solidFill>
                <a:schemeClr val="tx1"/>
              </a:solidFill>
            </a:rPr>
            <a:t>예비 창업자는 상권 관련 정보 습득이 용이하며</a:t>
          </a:r>
          <a:r>
            <a:rPr lang="en-US" altLang="ko-KR" sz="2400" dirty="0">
              <a:solidFill>
                <a:schemeClr val="tx1"/>
              </a:solidFill>
            </a:rPr>
            <a:t>,</a:t>
          </a:r>
          <a:r>
            <a:rPr lang="ko-KR" altLang="en-US" sz="2400" dirty="0">
              <a:solidFill>
                <a:schemeClr val="tx1"/>
              </a:solidFill>
            </a:rPr>
            <a:t> 스스로 진입장벽의 정도를 판단할 수 있다</a:t>
          </a:r>
          <a:r>
            <a:rPr lang="en-US" altLang="ko-KR" sz="2400" dirty="0">
              <a:solidFill>
                <a:schemeClr val="tx1"/>
              </a:solidFill>
            </a:rPr>
            <a:t>.</a:t>
          </a:r>
          <a:endParaRPr lang="ko-KR" altLang="en-US" sz="2400" dirty="0">
            <a:solidFill>
              <a:schemeClr val="tx1"/>
            </a:solidFill>
          </a:endParaRPr>
        </a:p>
      </dgm:t>
    </dgm:pt>
    <dgm:pt modelId="{E401A242-E3E4-3B45-9CEB-369613D04575}" type="parTrans" cxnId="{565F2D25-2E59-5347-9568-0E33164F137E}">
      <dgm:prSet/>
      <dgm:spPr/>
      <dgm:t>
        <a:bodyPr/>
        <a:lstStyle/>
        <a:p>
          <a:pPr latinLnBrk="1"/>
          <a:endParaRPr lang="ko-KR" altLang="en-US"/>
        </a:p>
      </dgm:t>
    </dgm:pt>
    <dgm:pt modelId="{7542795C-8808-9B48-A1C6-2594A399C5FD}" type="sibTrans" cxnId="{565F2D25-2E59-5347-9568-0E33164F137E}">
      <dgm:prSet/>
      <dgm:spPr/>
      <dgm:t>
        <a:bodyPr/>
        <a:lstStyle/>
        <a:p>
          <a:pPr latinLnBrk="1"/>
          <a:endParaRPr lang="ko-KR" altLang="en-US"/>
        </a:p>
      </dgm:t>
    </dgm:pt>
    <dgm:pt modelId="{84C18231-3DCB-D645-8A1F-A23584777702}">
      <dgm:prSet phldrT="[텍스트]" custT="1"/>
      <dgm:spPr>
        <a:solidFill>
          <a:schemeClr val="bg2">
            <a:lumMod val="90000"/>
          </a:schemeClr>
        </a:solidFill>
      </dgm:spPr>
      <dgm:t>
        <a:bodyPr/>
        <a:lstStyle/>
        <a:p>
          <a:pPr latinLnBrk="1"/>
          <a:r>
            <a:rPr kumimoji="1" lang="ko-KR" altLang="en-US" sz="2400" dirty="0">
              <a:solidFill>
                <a:schemeClr val="tx1"/>
              </a:solidFill>
              <a:latin typeface="+mn-lt"/>
            </a:rPr>
            <a:t>상권 분석</a:t>
          </a:r>
          <a:r>
            <a:rPr kumimoji="1" lang="en-US" altLang="ko-KR" sz="2400" dirty="0">
              <a:solidFill>
                <a:schemeClr val="tx1"/>
              </a:solidFill>
              <a:latin typeface="+mn-lt"/>
            </a:rPr>
            <a:t>,</a:t>
          </a:r>
          <a:r>
            <a:rPr kumimoji="1" lang="ko-KR" altLang="en-US" sz="2400" dirty="0">
              <a:solidFill>
                <a:schemeClr val="tx1"/>
              </a:solidFill>
              <a:latin typeface="+mn-lt"/>
            </a:rPr>
            <a:t> 상권 추천 서비스를 통해 사전조사가 필요한 예비 창업자의 시간을 절약한다</a:t>
          </a:r>
          <a:r>
            <a:rPr kumimoji="1" lang="en-US" altLang="ko-KR" sz="2400" dirty="0">
              <a:solidFill>
                <a:schemeClr val="tx1"/>
              </a:solidFill>
              <a:latin typeface="+mn-lt"/>
            </a:rPr>
            <a:t>.</a:t>
          </a:r>
          <a:endParaRPr lang="ko-KR" altLang="en-US" sz="2400" dirty="0">
            <a:solidFill>
              <a:schemeClr val="tx1"/>
            </a:solidFill>
            <a:latin typeface="+mn-lt"/>
          </a:endParaRPr>
        </a:p>
      </dgm:t>
    </dgm:pt>
    <dgm:pt modelId="{B2507A08-7DDB-AE45-A0AA-D10791F1F5D4}" type="sibTrans" cxnId="{16EB0DBC-B894-784D-9AE0-C7BD1A654C00}">
      <dgm:prSet/>
      <dgm:spPr/>
      <dgm:t>
        <a:bodyPr/>
        <a:lstStyle/>
        <a:p>
          <a:pPr latinLnBrk="1"/>
          <a:endParaRPr lang="ko-KR" altLang="en-US"/>
        </a:p>
      </dgm:t>
    </dgm:pt>
    <dgm:pt modelId="{7024D5B5-A730-A046-9599-25F067E6CE65}" type="parTrans" cxnId="{16EB0DBC-B894-784D-9AE0-C7BD1A654C00}">
      <dgm:prSet/>
      <dgm:spPr/>
      <dgm:t>
        <a:bodyPr/>
        <a:lstStyle/>
        <a:p>
          <a:pPr latinLnBrk="1"/>
          <a:endParaRPr lang="ko-KR" altLang="en-US"/>
        </a:p>
      </dgm:t>
    </dgm:pt>
    <dgm:pt modelId="{907464A9-B3E0-DE49-8B77-2ABA83E7FB96}" type="pres">
      <dgm:prSet presAssocID="{733AE5EE-0005-CC4A-8DBA-3AFE4BFD37C0}" presName="linear" presStyleCnt="0">
        <dgm:presLayoutVars>
          <dgm:dir/>
          <dgm:resizeHandles val="exact"/>
        </dgm:presLayoutVars>
      </dgm:prSet>
      <dgm:spPr/>
    </dgm:pt>
    <dgm:pt modelId="{E7147EE8-B078-8545-B452-D2A2BE05BDCE}" type="pres">
      <dgm:prSet presAssocID="{84C18231-3DCB-D645-8A1F-A23584777702}" presName="comp" presStyleCnt="0"/>
      <dgm:spPr/>
    </dgm:pt>
    <dgm:pt modelId="{3D2B9F69-5DD6-7847-97C5-6B35D797408A}" type="pres">
      <dgm:prSet presAssocID="{84C18231-3DCB-D645-8A1F-A23584777702}" presName="box" presStyleLbl="node1" presStyleIdx="0" presStyleCnt="3"/>
      <dgm:spPr/>
    </dgm:pt>
    <dgm:pt modelId="{81C13BCB-95C8-6745-B41B-8EDF73AB1EBB}" type="pres">
      <dgm:prSet presAssocID="{84C18231-3DCB-D645-8A1F-A23584777702}" presName="img" presStyleLbl="fgImgPlace1" presStyleIdx="0" presStyleCnt="3" custScaleX="67245" custScaleY="84859" custLinFactNeighborX="-4053"/>
      <dgm:spPr>
        <a:solidFill>
          <a:srgbClr val="C00000"/>
        </a:solidFill>
      </dgm:spPr>
    </dgm:pt>
    <dgm:pt modelId="{75AD0418-A854-2F4F-8044-AE0301982A81}" type="pres">
      <dgm:prSet presAssocID="{84C18231-3DCB-D645-8A1F-A23584777702}" presName="text" presStyleLbl="node1" presStyleIdx="0" presStyleCnt="3">
        <dgm:presLayoutVars>
          <dgm:bulletEnabled val="1"/>
        </dgm:presLayoutVars>
      </dgm:prSet>
      <dgm:spPr/>
    </dgm:pt>
    <dgm:pt modelId="{22A23FC6-2A2C-3644-964C-3DA26DBFA9D4}" type="pres">
      <dgm:prSet presAssocID="{B2507A08-7DDB-AE45-A0AA-D10791F1F5D4}" presName="spacer" presStyleCnt="0"/>
      <dgm:spPr/>
    </dgm:pt>
    <dgm:pt modelId="{E929A881-8C7C-724B-9AF7-AFFA2724E981}" type="pres">
      <dgm:prSet presAssocID="{FAF07CE2-A666-9242-B876-8B8B1787B81E}" presName="comp" presStyleCnt="0"/>
      <dgm:spPr/>
    </dgm:pt>
    <dgm:pt modelId="{27E5939B-F190-024E-B5FB-B212DAFC1043}" type="pres">
      <dgm:prSet presAssocID="{FAF07CE2-A666-9242-B876-8B8B1787B81E}" presName="box" presStyleLbl="node1" presStyleIdx="1" presStyleCnt="3"/>
      <dgm:spPr/>
    </dgm:pt>
    <dgm:pt modelId="{EDE06D14-C820-5549-BA54-7B2C8647EE09}" type="pres">
      <dgm:prSet presAssocID="{FAF07CE2-A666-9242-B876-8B8B1787B81E}" presName="img" presStyleLbl="fgImgPlace1" presStyleIdx="1" presStyleCnt="3" custScaleX="67245" custScaleY="84859" custLinFactNeighborX="-4053"/>
      <dgm:spPr>
        <a:solidFill>
          <a:schemeClr val="tx1">
            <a:lumMod val="50000"/>
            <a:lumOff val="50000"/>
          </a:schemeClr>
        </a:solidFill>
      </dgm:spPr>
    </dgm:pt>
    <dgm:pt modelId="{2EE0FF04-83DF-6049-BA9D-9CA3F3C9771D}" type="pres">
      <dgm:prSet presAssocID="{FAF07CE2-A666-9242-B876-8B8B1787B81E}" presName="text" presStyleLbl="node1" presStyleIdx="1" presStyleCnt="3">
        <dgm:presLayoutVars>
          <dgm:bulletEnabled val="1"/>
        </dgm:presLayoutVars>
      </dgm:prSet>
      <dgm:spPr/>
    </dgm:pt>
    <dgm:pt modelId="{BB29A4BB-DCF2-9240-8C95-55E97283DEA2}" type="pres">
      <dgm:prSet presAssocID="{C401812E-B86E-7342-8755-0C74ACCB4D16}" presName="spacer" presStyleCnt="0"/>
      <dgm:spPr/>
    </dgm:pt>
    <dgm:pt modelId="{69559481-12F5-5947-B9A9-59BEB43DF42D}" type="pres">
      <dgm:prSet presAssocID="{6891B9F1-13C6-7E48-B6B9-40B4F1D29EC9}" presName="comp" presStyleCnt="0"/>
      <dgm:spPr/>
    </dgm:pt>
    <dgm:pt modelId="{2CE71C51-56BF-0643-9992-B376FDB71581}" type="pres">
      <dgm:prSet presAssocID="{6891B9F1-13C6-7E48-B6B9-40B4F1D29EC9}" presName="box" presStyleLbl="node1" presStyleIdx="2" presStyleCnt="3"/>
      <dgm:spPr/>
    </dgm:pt>
    <dgm:pt modelId="{361F2F29-2EC7-7448-A2B0-4BEC7E8198EF}" type="pres">
      <dgm:prSet presAssocID="{6891B9F1-13C6-7E48-B6B9-40B4F1D29EC9}" presName="img" presStyleLbl="fgImgPlace1" presStyleIdx="2" presStyleCnt="3" custScaleX="67245" custScaleY="84859" custLinFactNeighborX="-4053"/>
      <dgm:spPr>
        <a:solidFill>
          <a:schemeClr val="tx2">
            <a:lumMod val="75000"/>
          </a:schemeClr>
        </a:solidFill>
      </dgm:spPr>
    </dgm:pt>
    <dgm:pt modelId="{0AE98CD7-311A-7C4E-84CA-9F51417AAAE6}" type="pres">
      <dgm:prSet presAssocID="{6891B9F1-13C6-7E48-B6B9-40B4F1D29EC9}" presName="text" presStyleLbl="node1" presStyleIdx="2" presStyleCnt="3">
        <dgm:presLayoutVars>
          <dgm:bulletEnabled val="1"/>
        </dgm:presLayoutVars>
      </dgm:prSet>
      <dgm:spPr/>
    </dgm:pt>
  </dgm:ptLst>
  <dgm:cxnLst>
    <dgm:cxn modelId="{CDF5C205-6340-5447-8957-C2520EFFE953}" type="presOf" srcId="{84C18231-3DCB-D645-8A1F-A23584777702}" destId="{75AD0418-A854-2F4F-8044-AE0301982A81}" srcOrd="1" destOrd="0" presId="urn:microsoft.com/office/officeart/2005/8/layout/vList4"/>
    <dgm:cxn modelId="{565F2D25-2E59-5347-9568-0E33164F137E}" srcId="{733AE5EE-0005-CC4A-8DBA-3AFE4BFD37C0}" destId="{6891B9F1-13C6-7E48-B6B9-40B4F1D29EC9}" srcOrd="2" destOrd="0" parTransId="{E401A242-E3E4-3B45-9CEB-369613D04575}" sibTransId="{7542795C-8808-9B48-A1C6-2594A399C5FD}"/>
    <dgm:cxn modelId="{68559A4E-E295-0D4B-B036-0843A0D0D00F}" type="presOf" srcId="{FAF07CE2-A666-9242-B876-8B8B1787B81E}" destId="{2EE0FF04-83DF-6049-BA9D-9CA3F3C9771D}" srcOrd="1" destOrd="0" presId="urn:microsoft.com/office/officeart/2005/8/layout/vList4"/>
    <dgm:cxn modelId="{BD05F987-7151-2B4C-A81B-7AC837972CCA}" type="presOf" srcId="{6891B9F1-13C6-7E48-B6B9-40B4F1D29EC9}" destId="{0AE98CD7-311A-7C4E-84CA-9F51417AAAE6}" srcOrd="1" destOrd="0" presId="urn:microsoft.com/office/officeart/2005/8/layout/vList4"/>
    <dgm:cxn modelId="{CAB54D8D-F6FE-654A-897B-91D847F191A2}" type="presOf" srcId="{FAF07CE2-A666-9242-B876-8B8B1787B81E}" destId="{27E5939B-F190-024E-B5FB-B212DAFC1043}" srcOrd="0" destOrd="0" presId="urn:microsoft.com/office/officeart/2005/8/layout/vList4"/>
    <dgm:cxn modelId="{A8D6E1B3-3D81-9542-BC0B-208B2895572F}" srcId="{733AE5EE-0005-CC4A-8DBA-3AFE4BFD37C0}" destId="{FAF07CE2-A666-9242-B876-8B8B1787B81E}" srcOrd="1" destOrd="0" parTransId="{BE50E25D-FBC8-A144-960E-833A29EFADF6}" sibTransId="{C401812E-B86E-7342-8755-0C74ACCB4D16}"/>
    <dgm:cxn modelId="{16EB0DBC-B894-784D-9AE0-C7BD1A654C00}" srcId="{733AE5EE-0005-CC4A-8DBA-3AFE4BFD37C0}" destId="{84C18231-3DCB-D645-8A1F-A23584777702}" srcOrd="0" destOrd="0" parTransId="{7024D5B5-A730-A046-9599-25F067E6CE65}" sibTransId="{B2507A08-7DDB-AE45-A0AA-D10791F1F5D4}"/>
    <dgm:cxn modelId="{568A66D5-38A4-2944-BFB4-40BB26B736E8}" type="presOf" srcId="{84C18231-3DCB-D645-8A1F-A23584777702}" destId="{3D2B9F69-5DD6-7847-97C5-6B35D797408A}" srcOrd="0" destOrd="0" presId="urn:microsoft.com/office/officeart/2005/8/layout/vList4"/>
    <dgm:cxn modelId="{888D89D9-EEF3-6543-A0A0-DC92929F2BFB}" type="presOf" srcId="{6891B9F1-13C6-7E48-B6B9-40B4F1D29EC9}" destId="{2CE71C51-56BF-0643-9992-B376FDB71581}" srcOrd="0" destOrd="0" presId="urn:microsoft.com/office/officeart/2005/8/layout/vList4"/>
    <dgm:cxn modelId="{61E55BE4-A9C8-5943-B06E-8242D1BBB1AF}" type="presOf" srcId="{733AE5EE-0005-CC4A-8DBA-3AFE4BFD37C0}" destId="{907464A9-B3E0-DE49-8B77-2ABA83E7FB96}" srcOrd="0" destOrd="0" presId="urn:microsoft.com/office/officeart/2005/8/layout/vList4"/>
    <dgm:cxn modelId="{0386D6A0-E4D4-DE45-85F0-B7B966F822F7}" type="presParOf" srcId="{907464A9-B3E0-DE49-8B77-2ABA83E7FB96}" destId="{E7147EE8-B078-8545-B452-D2A2BE05BDCE}" srcOrd="0" destOrd="0" presId="urn:microsoft.com/office/officeart/2005/8/layout/vList4"/>
    <dgm:cxn modelId="{E183AC5F-087A-F747-9BB6-69A617727971}" type="presParOf" srcId="{E7147EE8-B078-8545-B452-D2A2BE05BDCE}" destId="{3D2B9F69-5DD6-7847-97C5-6B35D797408A}" srcOrd="0" destOrd="0" presId="urn:microsoft.com/office/officeart/2005/8/layout/vList4"/>
    <dgm:cxn modelId="{A7C8AB6F-4962-1042-A6B5-8B175BE1D36A}" type="presParOf" srcId="{E7147EE8-B078-8545-B452-D2A2BE05BDCE}" destId="{81C13BCB-95C8-6745-B41B-8EDF73AB1EBB}" srcOrd="1" destOrd="0" presId="urn:microsoft.com/office/officeart/2005/8/layout/vList4"/>
    <dgm:cxn modelId="{4CA37E2F-EF57-934F-8012-D1CCD871290C}" type="presParOf" srcId="{E7147EE8-B078-8545-B452-D2A2BE05BDCE}" destId="{75AD0418-A854-2F4F-8044-AE0301982A81}" srcOrd="2" destOrd="0" presId="urn:microsoft.com/office/officeart/2005/8/layout/vList4"/>
    <dgm:cxn modelId="{359ADBFB-8B3B-5C4F-9393-75B9E43C4140}" type="presParOf" srcId="{907464A9-B3E0-DE49-8B77-2ABA83E7FB96}" destId="{22A23FC6-2A2C-3644-964C-3DA26DBFA9D4}" srcOrd="1" destOrd="0" presId="urn:microsoft.com/office/officeart/2005/8/layout/vList4"/>
    <dgm:cxn modelId="{F2C81DD1-36DC-CB41-9C40-230334594D26}" type="presParOf" srcId="{907464A9-B3E0-DE49-8B77-2ABA83E7FB96}" destId="{E929A881-8C7C-724B-9AF7-AFFA2724E981}" srcOrd="2" destOrd="0" presId="urn:microsoft.com/office/officeart/2005/8/layout/vList4"/>
    <dgm:cxn modelId="{BCAB118E-C401-6D4A-BEE9-5CC244CD0916}" type="presParOf" srcId="{E929A881-8C7C-724B-9AF7-AFFA2724E981}" destId="{27E5939B-F190-024E-B5FB-B212DAFC1043}" srcOrd="0" destOrd="0" presId="urn:microsoft.com/office/officeart/2005/8/layout/vList4"/>
    <dgm:cxn modelId="{B4543FB9-F7FF-B641-8BCD-DF08E3243C20}" type="presParOf" srcId="{E929A881-8C7C-724B-9AF7-AFFA2724E981}" destId="{EDE06D14-C820-5549-BA54-7B2C8647EE09}" srcOrd="1" destOrd="0" presId="urn:microsoft.com/office/officeart/2005/8/layout/vList4"/>
    <dgm:cxn modelId="{54C08DDF-3E70-0C48-90C9-13E73C9197CE}" type="presParOf" srcId="{E929A881-8C7C-724B-9AF7-AFFA2724E981}" destId="{2EE0FF04-83DF-6049-BA9D-9CA3F3C9771D}" srcOrd="2" destOrd="0" presId="urn:microsoft.com/office/officeart/2005/8/layout/vList4"/>
    <dgm:cxn modelId="{7DB8A152-99EA-224C-831C-6B577CA6D237}" type="presParOf" srcId="{907464A9-B3E0-DE49-8B77-2ABA83E7FB96}" destId="{BB29A4BB-DCF2-9240-8C95-55E97283DEA2}" srcOrd="3" destOrd="0" presId="urn:microsoft.com/office/officeart/2005/8/layout/vList4"/>
    <dgm:cxn modelId="{562F403D-6A9B-E943-8E01-70745339E2F6}" type="presParOf" srcId="{907464A9-B3E0-DE49-8B77-2ABA83E7FB96}" destId="{69559481-12F5-5947-B9A9-59BEB43DF42D}" srcOrd="4" destOrd="0" presId="urn:microsoft.com/office/officeart/2005/8/layout/vList4"/>
    <dgm:cxn modelId="{267B6426-A2C0-CE44-A4A7-61934C45CB17}" type="presParOf" srcId="{69559481-12F5-5947-B9A9-59BEB43DF42D}" destId="{2CE71C51-56BF-0643-9992-B376FDB71581}" srcOrd="0" destOrd="0" presId="urn:microsoft.com/office/officeart/2005/8/layout/vList4"/>
    <dgm:cxn modelId="{68124B4A-33E0-5C41-9D74-181133784477}" type="presParOf" srcId="{69559481-12F5-5947-B9A9-59BEB43DF42D}" destId="{361F2F29-2EC7-7448-A2B0-4BEC7E8198EF}" srcOrd="1" destOrd="0" presId="urn:microsoft.com/office/officeart/2005/8/layout/vList4"/>
    <dgm:cxn modelId="{D35326D0-9055-E34E-9910-E3CA360F3A73}" type="presParOf" srcId="{69559481-12F5-5947-B9A9-59BEB43DF42D}" destId="{0AE98CD7-311A-7C4E-84CA-9F51417AAAE6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6C4F27-F179-714B-8779-D2474EEC9D80}">
      <dsp:nvSpPr>
        <dsp:cNvPr id="0" name=""/>
        <dsp:cNvSpPr/>
      </dsp:nvSpPr>
      <dsp:spPr>
        <a:xfrm rot="16200000">
          <a:off x="739767" y="-739767"/>
          <a:ext cx="2112514" cy="3592049"/>
        </a:xfrm>
        <a:prstGeom prst="round1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800" kern="1200" dirty="0">
            <a:solidFill>
              <a:schemeClr val="tx1"/>
            </a:solidFill>
          </a:endParaRPr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>
              <a:solidFill>
                <a:schemeClr val="tx1"/>
              </a:solidFill>
            </a:rPr>
            <a:t>성장성</a:t>
          </a:r>
          <a:r>
            <a:rPr lang="en-US" altLang="ko-KR" sz="2000" kern="1200" dirty="0">
              <a:solidFill>
                <a:srgbClr val="C00000"/>
              </a:solidFill>
            </a:rPr>
            <a:t>(25</a:t>
          </a:r>
          <a:r>
            <a:rPr lang="ko-KR" altLang="en-US" sz="2000" kern="1200" dirty="0">
              <a:solidFill>
                <a:srgbClr val="C00000"/>
              </a:solidFill>
            </a:rPr>
            <a:t>점</a:t>
          </a:r>
          <a:r>
            <a:rPr lang="en-US" altLang="ko-KR" sz="2000" kern="1200" dirty="0">
              <a:solidFill>
                <a:srgbClr val="C00000"/>
              </a:solidFill>
            </a:rPr>
            <a:t>)</a:t>
          </a:r>
          <a:endParaRPr lang="ko-KR" altLang="en-US" sz="3600" kern="1200" dirty="0">
            <a:solidFill>
              <a:srgbClr val="C00000"/>
            </a:solidFill>
          </a:endParaRPr>
        </a:p>
      </dsp:txBody>
      <dsp:txXfrm rot="5400000">
        <a:off x="-1" y="1"/>
        <a:ext cx="3592049" cy="1584385"/>
      </dsp:txXfrm>
    </dsp:sp>
    <dsp:sp modelId="{E6998603-F749-784C-AEC0-0DDD46782260}">
      <dsp:nvSpPr>
        <dsp:cNvPr id="0" name=""/>
        <dsp:cNvSpPr/>
      </dsp:nvSpPr>
      <dsp:spPr>
        <a:xfrm>
          <a:off x="3592049" y="0"/>
          <a:ext cx="3592049" cy="2112514"/>
        </a:xfrm>
        <a:prstGeom prst="round1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800" kern="1200" dirty="0">
            <a:solidFill>
              <a:schemeClr val="tx1"/>
            </a:solidFill>
          </a:endParaRPr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>
              <a:solidFill>
                <a:schemeClr val="tx1"/>
              </a:solidFill>
            </a:rPr>
            <a:t>안정성</a:t>
          </a:r>
          <a:r>
            <a:rPr lang="en-US" altLang="ko-KR" sz="2000" kern="1200" dirty="0">
              <a:solidFill>
                <a:srgbClr val="C00000"/>
              </a:solidFill>
            </a:rPr>
            <a:t>(25</a:t>
          </a:r>
          <a:r>
            <a:rPr lang="ko-KR" altLang="en-US" sz="2000" kern="1200" dirty="0">
              <a:solidFill>
                <a:srgbClr val="C00000"/>
              </a:solidFill>
            </a:rPr>
            <a:t>점</a:t>
          </a:r>
          <a:r>
            <a:rPr lang="en-US" altLang="ko-KR" sz="2000" kern="1200" dirty="0">
              <a:solidFill>
                <a:srgbClr val="C00000"/>
              </a:solidFill>
            </a:rPr>
            <a:t>)</a:t>
          </a:r>
          <a:endParaRPr lang="ko-KR" altLang="en-US" sz="2000" kern="1200" dirty="0">
            <a:solidFill>
              <a:srgbClr val="C00000"/>
            </a:solidFill>
          </a:endParaRPr>
        </a:p>
      </dsp:txBody>
      <dsp:txXfrm>
        <a:off x="3592049" y="0"/>
        <a:ext cx="3592049" cy="1584385"/>
      </dsp:txXfrm>
    </dsp:sp>
    <dsp:sp modelId="{8CE13493-C608-B04F-BCBF-37B3A75B1046}">
      <dsp:nvSpPr>
        <dsp:cNvPr id="0" name=""/>
        <dsp:cNvSpPr/>
      </dsp:nvSpPr>
      <dsp:spPr>
        <a:xfrm rot="10800000">
          <a:off x="0" y="2112514"/>
          <a:ext cx="3592049" cy="2112514"/>
        </a:xfrm>
        <a:prstGeom prst="round1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>
              <a:solidFill>
                <a:schemeClr val="tx1"/>
              </a:solidFill>
            </a:rPr>
            <a:t>구매력</a:t>
          </a:r>
          <a:r>
            <a:rPr lang="en-US" altLang="ko-KR" sz="2000" kern="1200" dirty="0">
              <a:solidFill>
                <a:srgbClr val="C00000"/>
              </a:solidFill>
            </a:rPr>
            <a:t>(25</a:t>
          </a:r>
          <a:r>
            <a:rPr lang="ko-KR" altLang="en-US" sz="2000" kern="1200" dirty="0">
              <a:solidFill>
                <a:srgbClr val="C00000"/>
              </a:solidFill>
            </a:rPr>
            <a:t>점</a:t>
          </a:r>
          <a:r>
            <a:rPr lang="en-US" altLang="ko-KR" sz="2000" kern="1200" dirty="0">
              <a:solidFill>
                <a:srgbClr val="C00000"/>
              </a:solidFill>
            </a:rPr>
            <a:t>)</a:t>
          </a:r>
        </a:p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 dirty="0">
            <a:solidFill>
              <a:schemeClr val="tx1"/>
            </a:solidFill>
          </a:endParaRPr>
        </a:p>
      </dsp:txBody>
      <dsp:txXfrm rot="10800000">
        <a:off x="0" y="2640643"/>
        <a:ext cx="3592049" cy="1584385"/>
      </dsp:txXfrm>
    </dsp:sp>
    <dsp:sp modelId="{8A4CE410-7FE1-104C-91CF-1E81C077E1D0}">
      <dsp:nvSpPr>
        <dsp:cNvPr id="0" name=""/>
        <dsp:cNvSpPr/>
      </dsp:nvSpPr>
      <dsp:spPr>
        <a:xfrm rot="5400000">
          <a:off x="4331816" y="1372747"/>
          <a:ext cx="2112514" cy="3592049"/>
        </a:xfrm>
        <a:prstGeom prst="round1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 err="1">
              <a:solidFill>
                <a:schemeClr val="tx1"/>
              </a:solidFill>
            </a:rPr>
            <a:t>집객력</a:t>
          </a:r>
          <a:r>
            <a:rPr lang="en-US" altLang="ko-KR" sz="2000" kern="1200" dirty="0">
              <a:solidFill>
                <a:srgbClr val="C00000"/>
              </a:solidFill>
            </a:rPr>
            <a:t>(25</a:t>
          </a:r>
          <a:r>
            <a:rPr lang="ko-KR" altLang="en-US" sz="2000" kern="1200" dirty="0">
              <a:solidFill>
                <a:srgbClr val="C00000"/>
              </a:solidFill>
            </a:rPr>
            <a:t>점</a:t>
          </a:r>
          <a:r>
            <a:rPr lang="en-US" altLang="ko-KR" sz="2000" kern="1200" dirty="0">
              <a:solidFill>
                <a:srgbClr val="C00000"/>
              </a:solidFill>
            </a:rPr>
            <a:t>)</a:t>
          </a:r>
        </a:p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 dirty="0">
            <a:solidFill>
              <a:schemeClr val="tx1"/>
            </a:solidFill>
          </a:endParaRPr>
        </a:p>
      </dsp:txBody>
      <dsp:txXfrm rot="-5400000">
        <a:off x="3592048" y="2640643"/>
        <a:ext cx="3592049" cy="1584385"/>
      </dsp:txXfrm>
    </dsp:sp>
    <dsp:sp modelId="{82CCF704-16F1-F041-A2E8-232DE664D75A}">
      <dsp:nvSpPr>
        <dsp:cNvPr id="0" name=""/>
        <dsp:cNvSpPr/>
      </dsp:nvSpPr>
      <dsp:spPr>
        <a:xfrm>
          <a:off x="2205298" y="1584385"/>
          <a:ext cx="2773500" cy="1056257"/>
        </a:xfrm>
        <a:prstGeom prst="round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b="1" kern="1200" dirty="0">
              <a:solidFill>
                <a:srgbClr val="C00000"/>
              </a:solidFill>
            </a:rPr>
            <a:t>상세평가지수</a:t>
          </a:r>
        </a:p>
      </dsp:txBody>
      <dsp:txXfrm>
        <a:off x="2256860" y="1635947"/>
        <a:ext cx="2670376" cy="9531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2B9F69-5DD6-7847-97C5-6B35D797408A}">
      <dsp:nvSpPr>
        <dsp:cNvPr id="0" name=""/>
        <dsp:cNvSpPr/>
      </dsp:nvSpPr>
      <dsp:spPr>
        <a:xfrm>
          <a:off x="0" y="0"/>
          <a:ext cx="11488994" cy="1645769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ko-KR" altLang="en-US" sz="2400" kern="1200" dirty="0">
              <a:solidFill>
                <a:schemeClr val="tx1"/>
              </a:solidFill>
              <a:latin typeface="+mn-lt"/>
            </a:rPr>
            <a:t>상권 분석</a:t>
          </a:r>
          <a:r>
            <a:rPr kumimoji="1" lang="en-US" altLang="ko-KR" sz="2400" kern="1200" dirty="0">
              <a:solidFill>
                <a:schemeClr val="tx1"/>
              </a:solidFill>
              <a:latin typeface="+mn-lt"/>
            </a:rPr>
            <a:t>,</a:t>
          </a:r>
          <a:r>
            <a:rPr kumimoji="1" lang="ko-KR" altLang="en-US" sz="2400" kern="1200" dirty="0">
              <a:solidFill>
                <a:schemeClr val="tx1"/>
              </a:solidFill>
              <a:latin typeface="+mn-lt"/>
            </a:rPr>
            <a:t> 상권 추천 서비스를 통해 사전조사가 필요한 예비 창업자의 시간을 절약한다</a:t>
          </a:r>
          <a:r>
            <a:rPr kumimoji="1" lang="en-US" altLang="ko-KR" sz="2400" kern="1200" dirty="0">
              <a:solidFill>
                <a:schemeClr val="tx1"/>
              </a:solidFill>
              <a:latin typeface="+mn-lt"/>
            </a:rPr>
            <a:t>.</a:t>
          </a:r>
          <a:endParaRPr lang="ko-KR" altLang="en-US" sz="2400" kern="1200" dirty="0">
            <a:solidFill>
              <a:schemeClr val="tx1"/>
            </a:solidFill>
            <a:latin typeface="+mn-lt"/>
          </a:endParaRPr>
        </a:p>
      </dsp:txBody>
      <dsp:txXfrm>
        <a:off x="2462375" y="0"/>
        <a:ext cx="9026618" cy="1645769"/>
      </dsp:txXfrm>
    </dsp:sp>
    <dsp:sp modelId="{81C13BCB-95C8-6745-B41B-8EDF73AB1EBB}">
      <dsp:nvSpPr>
        <dsp:cNvPr id="0" name=""/>
        <dsp:cNvSpPr/>
      </dsp:nvSpPr>
      <dsp:spPr>
        <a:xfrm>
          <a:off x="447769" y="264251"/>
          <a:ext cx="1545154" cy="1117266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E5939B-F190-024E-B5FB-B212DAFC1043}">
      <dsp:nvSpPr>
        <dsp:cNvPr id="0" name=""/>
        <dsp:cNvSpPr/>
      </dsp:nvSpPr>
      <dsp:spPr>
        <a:xfrm>
          <a:off x="0" y="1810345"/>
          <a:ext cx="11488994" cy="1645769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>
              <a:solidFill>
                <a:schemeClr val="tx1"/>
              </a:solidFill>
              <a:effectLst/>
              <a:latin typeface="+mn-ea"/>
              <a:ea typeface="+mn-ea"/>
            </a:rPr>
            <a:t>프랜차이즈 서비스를 통해 프랜차이즈 창업을 준비하는 사용자에게 편의성을 제공한다</a:t>
          </a:r>
          <a:r>
            <a:rPr lang="en-US" altLang="ko-KR" sz="2400" kern="1200" dirty="0">
              <a:solidFill>
                <a:schemeClr val="tx1"/>
              </a:solidFill>
              <a:effectLst/>
              <a:latin typeface="+mn-ea"/>
              <a:ea typeface="+mn-ea"/>
            </a:rPr>
            <a:t>.</a:t>
          </a:r>
          <a:endParaRPr lang="ko-KR" altLang="en-US" sz="2400" kern="1200" dirty="0">
            <a:solidFill>
              <a:schemeClr val="tx1"/>
            </a:solidFill>
            <a:latin typeface="+mn-ea"/>
            <a:ea typeface="+mn-ea"/>
          </a:endParaRPr>
        </a:p>
      </dsp:txBody>
      <dsp:txXfrm>
        <a:off x="2462375" y="1810345"/>
        <a:ext cx="9026618" cy="1645769"/>
      </dsp:txXfrm>
    </dsp:sp>
    <dsp:sp modelId="{EDE06D14-C820-5549-BA54-7B2C8647EE09}">
      <dsp:nvSpPr>
        <dsp:cNvPr id="0" name=""/>
        <dsp:cNvSpPr/>
      </dsp:nvSpPr>
      <dsp:spPr>
        <a:xfrm>
          <a:off x="447769" y="2074597"/>
          <a:ext cx="1545154" cy="1117266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E71C51-56BF-0643-9992-B376FDB71581}">
      <dsp:nvSpPr>
        <dsp:cNvPr id="0" name=""/>
        <dsp:cNvSpPr/>
      </dsp:nvSpPr>
      <dsp:spPr>
        <a:xfrm>
          <a:off x="0" y="3620691"/>
          <a:ext cx="11488994" cy="1645769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>
              <a:solidFill>
                <a:schemeClr val="tx1"/>
              </a:solidFill>
            </a:rPr>
            <a:t>예비 창업자는 상권 관련 정보 습득이 용이하며</a:t>
          </a:r>
          <a:r>
            <a:rPr lang="en-US" altLang="ko-KR" sz="2400" kern="1200" dirty="0">
              <a:solidFill>
                <a:schemeClr val="tx1"/>
              </a:solidFill>
            </a:rPr>
            <a:t>,</a:t>
          </a:r>
          <a:r>
            <a:rPr lang="ko-KR" altLang="en-US" sz="2400" kern="1200" dirty="0">
              <a:solidFill>
                <a:schemeClr val="tx1"/>
              </a:solidFill>
            </a:rPr>
            <a:t> 스스로 진입장벽의 정도를 판단할 수 있다</a:t>
          </a:r>
          <a:r>
            <a:rPr lang="en-US" altLang="ko-KR" sz="2400" kern="1200" dirty="0">
              <a:solidFill>
                <a:schemeClr val="tx1"/>
              </a:solidFill>
            </a:rPr>
            <a:t>.</a:t>
          </a:r>
          <a:endParaRPr lang="ko-KR" altLang="en-US" sz="2400" kern="1200" dirty="0">
            <a:solidFill>
              <a:schemeClr val="tx1"/>
            </a:solidFill>
          </a:endParaRPr>
        </a:p>
      </dsp:txBody>
      <dsp:txXfrm>
        <a:off x="2462375" y="3620691"/>
        <a:ext cx="9026618" cy="1645769"/>
      </dsp:txXfrm>
    </dsp:sp>
    <dsp:sp modelId="{361F2F29-2EC7-7448-A2B0-4BEC7E8198EF}">
      <dsp:nvSpPr>
        <dsp:cNvPr id="0" name=""/>
        <dsp:cNvSpPr/>
      </dsp:nvSpPr>
      <dsp:spPr>
        <a:xfrm>
          <a:off x="447769" y="3884943"/>
          <a:ext cx="1545154" cy="1117266"/>
        </a:xfrm>
        <a:prstGeom prst="roundRect">
          <a:avLst>
            <a:gd name="adj" fmla="val 10000"/>
          </a:avLst>
        </a:prstGeom>
        <a:solidFill>
          <a:schemeClr val="tx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5A277-792E-2F42-99FE-15265B8DDBE4}" type="datetimeFigureOut">
              <a:rPr kumimoji="1" lang="ko-KR" altLang="en-US" smtClean="0"/>
              <a:t>2019. 12. 24.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7EF5C-035B-8C4B-B7BC-09188DB4BD6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1422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안녕하세요 </a:t>
            </a:r>
            <a:r>
              <a:rPr kumimoji="1" lang="en-US" altLang="ko-KR" dirty="0"/>
              <a:t>2019</a:t>
            </a:r>
            <a:r>
              <a:rPr kumimoji="1" lang="ko-KR" altLang="en-US" dirty="0"/>
              <a:t> 설계경진대회 </a:t>
            </a:r>
            <a:r>
              <a:rPr kumimoji="1" lang="ko-KR" altLang="en-US" dirty="0" err="1"/>
              <a:t>비젯팀</a:t>
            </a:r>
            <a:r>
              <a:rPr kumimoji="1" lang="ko-KR" altLang="en-US" dirty="0"/>
              <a:t> 발표를 </a:t>
            </a:r>
            <a:r>
              <a:rPr kumimoji="1" lang="ko-KR" altLang="en-US" dirty="0" err="1"/>
              <a:t>맡게된</a:t>
            </a:r>
            <a:r>
              <a:rPr kumimoji="1" lang="ko-KR" altLang="en-US" dirty="0"/>
              <a:t> </a:t>
            </a:r>
            <a:r>
              <a:rPr kumimoji="1" lang="en-US" altLang="ko-KR" dirty="0"/>
              <a:t>14</a:t>
            </a:r>
            <a:r>
              <a:rPr kumimoji="1" lang="ko-KR" altLang="en-US" dirty="0"/>
              <a:t>학번 </a:t>
            </a:r>
            <a:r>
              <a:rPr kumimoji="1" lang="ko-KR" altLang="en-US" dirty="0" err="1"/>
              <a:t>정원석입니다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저희 팀은 저와 이윤형</a:t>
            </a:r>
            <a:r>
              <a:rPr kumimoji="1" lang="en-US" altLang="ko-KR" dirty="0"/>
              <a:t>,</a:t>
            </a:r>
            <a:r>
              <a:rPr kumimoji="1" lang="ko-KR" altLang="en-US" dirty="0"/>
              <a:t> 유열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최준영 학우 이렇게 총 </a:t>
            </a:r>
            <a:r>
              <a:rPr kumimoji="1" lang="en-US" altLang="ko-KR" dirty="0"/>
              <a:t>4</a:t>
            </a:r>
            <a:r>
              <a:rPr kumimoji="1" lang="ko-KR" altLang="en-US" dirty="0"/>
              <a:t>명으로 구성되어있습니다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보시는 저희 </a:t>
            </a:r>
            <a:r>
              <a:rPr kumimoji="1" lang="ko-KR" altLang="en-US" dirty="0" err="1"/>
              <a:t>팀명이자</a:t>
            </a:r>
            <a:r>
              <a:rPr kumimoji="1" lang="ko-KR" altLang="en-US" dirty="0"/>
              <a:t> 프로젝트 명인 </a:t>
            </a:r>
            <a:r>
              <a:rPr kumimoji="1" lang="en-US" altLang="ko-KR" dirty="0" err="1"/>
              <a:t>Bz</a:t>
            </a:r>
            <a:r>
              <a:rPr kumimoji="1" lang="ko-KR" altLang="en-US" dirty="0"/>
              <a:t> 은 비즈니스 존 을 약어로 </a:t>
            </a:r>
            <a:r>
              <a:rPr kumimoji="1" lang="ko-KR" altLang="en-US" dirty="0" err="1"/>
              <a:t>표현한것입니다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1626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 프로젝트 개발 환경은 </a:t>
            </a:r>
            <a:r>
              <a:rPr kumimoji="1" lang="en-US" altLang="ko-KR" dirty="0"/>
              <a:t>php, MySQL, Android Studio, Python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갤럭시 탭 </a:t>
            </a:r>
            <a:r>
              <a:rPr kumimoji="1" lang="en-US" altLang="ko-KR" dirty="0"/>
              <a:t>A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이용해 </a:t>
            </a:r>
            <a:r>
              <a:rPr kumimoji="1" lang="ko-KR" altLang="en-US" dirty="0" err="1"/>
              <a:t>운영중입니다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3260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다음으로 시스템 </a:t>
            </a:r>
            <a:r>
              <a:rPr kumimoji="1" lang="ko-KR" altLang="en-US" dirty="0" err="1"/>
              <a:t>제공기능의</a:t>
            </a:r>
            <a:r>
              <a:rPr kumimoji="1" lang="ko-KR" altLang="en-US" dirty="0"/>
              <a:t> 핵심기능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가지부터 말씀드리겠습니다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8862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먼저 첫번째 상권 분석 기능은 사용자는 좌측 상단 상권 </a:t>
            </a:r>
            <a:r>
              <a:rPr lang="ko-KR" altLang="en-US" dirty="0" err="1"/>
              <a:t>분석버튼을</a:t>
            </a:r>
            <a:r>
              <a:rPr lang="ko-KR" altLang="en-US" dirty="0"/>
              <a:t> 클릭하고</a:t>
            </a:r>
            <a:r>
              <a:rPr lang="en-US" altLang="ko-KR" dirty="0"/>
              <a:t>,</a:t>
            </a:r>
            <a:r>
              <a:rPr lang="ko-KR" altLang="en-US" dirty="0"/>
              <a:t> 지도상에서 반경 설정 </a:t>
            </a:r>
            <a:r>
              <a:rPr lang="ko-KR" altLang="en-US" dirty="0" err="1"/>
              <a:t>범후</a:t>
            </a:r>
            <a:r>
              <a:rPr lang="ko-KR" altLang="en-US" dirty="0"/>
              <a:t> 사용자가 선택한 위의 상권 관련 정보를 조회할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11231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다음으로 상권 추천 기능은 로그인 한 사용자는 설문조사를 실시하고</a:t>
            </a:r>
            <a:r>
              <a:rPr lang="en-US" altLang="ko-KR" dirty="0"/>
              <a:t>,</a:t>
            </a:r>
            <a:r>
              <a:rPr lang="ko-KR" altLang="en-US" dirty="0"/>
              <a:t> 관리자가 구축한 빅 데이터와 비교하여 사용자에게 최적의 상권을 추천해준다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85630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다음으로 프랜차이즈 기능은 사용자는 원하는 업종을 </a:t>
            </a:r>
            <a:r>
              <a:rPr lang="en-US" altLang="ko-KR" dirty="0"/>
              <a:t>2</a:t>
            </a:r>
            <a:r>
              <a:rPr lang="ko-KR" altLang="en-US" dirty="0"/>
              <a:t>단계로 선택하고</a:t>
            </a:r>
            <a:r>
              <a:rPr lang="en-US" altLang="ko-KR" dirty="0"/>
              <a:t>,</a:t>
            </a:r>
            <a:r>
              <a:rPr lang="ko-KR" altLang="en-US" dirty="0"/>
              <a:t> 프랜차이즈 정보를 조회할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41687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회원 관리에 관한 부가기능으로는 로그인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아이디 패스워드 찾기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회원가입이 있습니다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63370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회원 가입 시 작성한 개인 정보를 조회</a:t>
            </a:r>
            <a:r>
              <a:rPr lang="en-US" altLang="ko-KR" dirty="0"/>
              <a:t>/</a:t>
            </a:r>
            <a:r>
              <a:rPr lang="ko-KR" altLang="en-US" dirty="0"/>
              <a:t>수정할 수 있는 </a:t>
            </a:r>
            <a:r>
              <a:rPr lang="ko-KR" altLang="en-US" dirty="0" err="1"/>
              <a:t>마이페이지</a:t>
            </a:r>
            <a:r>
              <a:rPr lang="ko-KR" altLang="en-US" dirty="0"/>
              <a:t> 기능입니다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32750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관리자가 게시한 공지사항을 </a:t>
            </a:r>
            <a:r>
              <a:rPr lang="ko-KR" altLang="en-US" dirty="0" err="1"/>
              <a:t>조회할수있는</a:t>
            </a:r>
            <a:r>
              <a:rPr lang="ko-KR" altLang="en-US" dirty="0"/>
              <a:t> 기능입니다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20435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사용자가 문의사항을 작성하고</a:t>
            </a:r>
            <a:r>
              <a:rPr lang="en-US" altLang="ko-KR" dirty="0"/>
              <a:t>, </a:t>
            </a:r>
            <a:r>
              <a:rPr lang="ko-KR" altLang="en-US" dirty="0"/>
              <a:t>자신의 문의 내용 및 관리자의 답변을 확인하는 문의사항 기능입니다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29793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로그인한 사용자가 상권 분석 기능 </a:t>
            </a:r>
            <a:r>
              <a:rPr kumimoji="1" lang="ko-KR" altLang="en-US" dirty="0" err="1"/>
              <a:t>이용중에</a:t>
            </a:r>
            <a:r>
              <a:rPr kumimoji="1" lang="ko-KR" altLang="en-US" dirty="0"/>
              <a:t> 관심있는 지역을 저장하고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확인할수있는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관심목록</a:t>
            </a:r>
            <a:r>
              <a:rPr kumimoji="1" lang="ko-KR" altLang="en-US" dirty="0"/>
              <a:t> 기능입니다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8652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목차는 다음과 같고 발표 진행중에 시연과 겹치는 부분은 시연에서 보다 자세히 </a:t>
            </a:r>
            <a:r>
              <a:rPr kumimoji="1" lang="ko-KR" altLang="en-US" dirty="0" err="1"/>
              <a:t>설명드리겠습니다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03608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저희 프로젝트의 사용된 기술들입니다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43885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04504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다음으로 데이터 </a:t>
            </a:r>
            <a:r>
              <a:rPr kumimoji="1" lang="ko-KR" altLang="en-US" dirty="0" err="1"/>
              <a:t>크롤링은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파이썬</a:t>
            </a:r>
            <a:r>
              <a:rPr kumimoji="1" lang="ko-KR" altLang="en-US" dirty="0"/>
              <a:t> 프로그래밍을 통해 상호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영업표지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등 </a:t>
            </a:r>
            <a:r>
              <a:rPr kumimoji="1" lang="en-US" altLang="ko-KR" dirty="0"/>
              <a:t>13</a:t>
            </a:r>
            <a:r>
              <a:rPr kumimoji="1" lang="ko-KR" altLang="en-US" dirty="0"/>
              <a:t>가지 종류의 프랜차이즈 정보를 가져왔습니다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21473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데이터 분석 기술입니다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저희는 수집한 데이터를 그냥 </a:t>
            </a:r>
            <a:r>
              <a:rPr kumimoji="1" lang="ko-KR" altLang="en-US" dirty="0" err="1"/>
              <a:t>제공하는것이</a:t>
            </a:r>
            <a:r>
              <a:rPr kumimoji="1" lang="ko-KR" altLang="en-US" dirty="0"/>
              <a:t> 아닌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가공하여 새로운 데이터를 출력하기 위해 소상공인시장진흥공단 페이지를 참고했습니다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53605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분석 과정으로는 성장성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안정성</a:t>
            </a:r>
            <a:r>
              <a:rPr kumimoji="1" lang="en-US" altLang="ko-KR" dirty="0"/>
              <a:t>,</a:t>
            </a:r>
            <a:r>
              <a:rPr kumimoji="1" lang="ko-KR" altLang="en-US" dirty="0"/>
              <a:t> 구매력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집객력</a:t>
            </a:r>
            <a:r>
              <a:rPr kumimoji="1" lang="ko-KR" altLang="en-US" dirty="0"/>
              <a:t> 이렇게 총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가지 성질을 분석하고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이를 이용해 상세평가지수라는 데이터를 출력했습니다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42886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성장성은 매출 규모 증감률과 매출 비중 증감률을 이용하여 점수를 환산했습니다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8539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안정성은 운영 연수와 휴</a:t>
            </a:r>
            <a:r>
              <a:rPr kumimoji="1" lang="en-US" altLang="ko-KR" dirty="0"/>
              <a:t>/</a:t>
            </a:r>
            <a:r>
              <a:rPr kumimoji="1" lang="ko-KR" altLang="en-US" dirty="0" err="1"/>
              <a:t>폐업률</a:t>
            </a:r>
            <a:r>
              <a:rPr kumimoji="1" lang="ko-KR" altLang="en-US" dirty="0"/>
              <a:t> 데이터를 이용해 점수로 환산했습니다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00043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다음으로 구매력은 상권 매출 규모와 건당 결제금액 데이터를 이용해 점수로 환산했고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3165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마지막으로 </a:t>
            </a:r>
            <a:r>
              <a:rPr kumimoji="1" lang="ko-KR" altLang="en-US" dirty="0" err="1"/>
              <a:t>집객력은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주거인구</a:t>
            </a:r>
            <a:r>
              <a:rPr kumimoji="1" lang="ko-KR" altLang="en-US" dirty="0"/>
              <a:t> 데이터를 이용해 점수로 환산했습니다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02987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결과적으로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총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점을 </a:t>
            </a:r>
            <a:r>
              <a:rPr kumimoji="1" lang="en-US" altLang="ko-KR" dirty="0"/>
              <a:t>20</a:t>
            </a:r>
            <a:r>
              <a:rPr kumimoji="1" lang="ko-KR" altLang="en-US" dirty="0"/>
              <a:t>점 간격으로 나누어 각 지역의 등급을 제공하고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한줄평을</a:t>
            </a:r>
            <a:r>
              <a:rPr kumimoji="1" lang="ko-KR" altLang="en-US" dirty="0"/>
              <a:t> 통해 중요한 메시지를 출력합니다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그리고 추가적으로 각 세부 항목에 대한 점수 또한 제공해줍니다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2630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94914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91280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4825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</a:t>
            </a:r>
            <a:r>
              <a:rPr kumimoji="1" lang="ko-KR" altLang="en-US" dirty="0" err="1"/>
              <a:t>저희팀</a:t>
            </a:r>
            <a:r>
              <a:rPr kumimoji="1" lang="ko-KR" altLang="en-US" dirty="0"/>
              <a:t> 프로젝트의 주제는 상권 정보 안내 </a:t>
            </a:r>
            <a:r>
              <a:rPr kumimoji="1" lang="en-US" altLang="ko-KR" dirty="0"/>
              <a:t>&amp;</a:t>
            </a:r>
            <a:r>
              <a:rPr kumimoji="1" lang="ko-KR" altLang="en-US" dirty="0"/>
              <a:t> 추천 </a:t>
            </a:r>
            <a:r>
              <a:rPr kumimoji="1" lang="en-US" altLang="ko-KR" dirty="0"/>
              <a:t>App</a:t>
            </a:r>
            <a:r>
              <a:rPr kumimoji="1" lang="ko-KR" altLang="en-US" dirty="0"/>
              <a:t> 개발입니다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2194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저희팀</a:t>
            </a:r>
            <a:r>
              <a:rPr kumimoji="1" lang="ko-KR" altLang="en-US" dirty="0"/>
              <a:t> 목적은 상권 관련 데이터를 종합 및 분석하여 사용자에게 최적의 상권 위치를 추천해주고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정확한 상권 정보를 제공하는 것입니다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좀 더 자세한 목표로는 인구</a:t>
            </a:r>
            <a:r>
              <a:rPr kumimoji="1" lang="en-US" altLang="ko-KR" dirty="0"/>
              <a:t>,</a:t>
            </a:r>
            <a:r>
              <a:rPr kumimoji="1" lang="ko-KR" altLang="en-US" dirty="0"/>
              <a:t> 매출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업종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점포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상권 관련 공공데이터를 종합하여 빅데이터를 구축하고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구축한 데이터를 바탕으로 상권분석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상권추천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프랜차이즈 서비스를 제공하는 것입니다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8680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</a:t>
            </a:r>
            <a:r>
              <a:rPr kumimoji="1" lang="ko-KR" altLang="en-US" dirty="0" err="1"/>
              <a:t>팀구성및</a:t>
            </a:r>
            <a:r>
              <a:rPr kumimoji="1" lang="ko-KR" altLang="en-US" dirty="0"/>
              <a:t> 역할입니다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우선 팀원 모두가 개발에 참여하고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팀장인 저는 </a:t>
            </a:r>
            <a:r>
              <a:rPr kumimoji="1" lang="ko-KR" altLang="en-US" dirty="0" err="1"/>
              <a:t>총괄관리와</a:t>
            </a:r>
            <a:r>
              <a:rPr kumimoji="1" lang="ko-KR" altLang="en-US" dirty="0"/>
              <a:t> 문서작업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UI</a:t>
            </a:r>
            <a:r>
              <a:rPr kumimoji="1" lang="ko-KR" altLang="en-US" dirty="0"/>
              <a:t>디자인 최준영학우는 </a:t>
            </a:r>
            <a:r>
              <a:rPr kumimoji="1" lang="ko-KR" altLang="en-US" dirty="0" err="1"/>
              <a:t>요구분석과</a:t>
            </a:r>
            <a:r>
              <a:rPr kumimoji="1" lang="ko-KR" altLang="en-US" dirty="0"/>
              <a:t> 문서작업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이윤형학우는 </a:t>
            </a:r>
            <a:r>
              <a:rPr kumimoji="1" lang="ko-KR" altLang="en-US" dirty="0" err="1"/>
              <a:t>디비모델링과</a:t>
            </a:r>
            <a:r>
              <a:rPr kumimoji="1" lang="ko-KR" altLang="en-US" dirty="0"/>
              <a:t> 서버 구축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유열학우는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UML</a:t>
            </a:r>
            <a:r>
              <a:rPr kumimoji="1" lang="ko-KR" altLang="en-US" dirty="0"/>
              <a:t>모델링과 서버 구축의 역할을 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0647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S/W</a:t>
            </a:r>
            <a:r>
              <a:rPr kumimoji="1" lang="ko-KR" altLang="en-US" dirty="0"/>
              <a:t> 개발 범위로는 먼저 상권분석 기능을 통해 사용자는 지도상에 반경을 설정하고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설정한 범위내의 상권 관련 데이터를 출력 받습니다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출력받는</a:t>
            </a:r>
            <a:r>
              <a:rPr kumimoji="1" lang="ko-KR" altLang="en-US" dirty="0"/>
              <a:t> 데이터는 </a:t>
            </a:r>
            <a:r>
              <a:rPr kumimoji="1" lang="en-US" altLang="ko-KR" dirty="0"/>
              <a:t>…………</a:t>
            </a:r>
          </a:p>
          <a:p>
            <a:r>
              <a:rPr kumimoji="1" lang="ko-KR" altLang="en-US" dirty="0"/>
              <a:t>상권 추천 기능은 사용자는 설문조사를 실시하고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구축해둔</a:t>
            </a:r>
            <a:r>
              <a:rPr kumimoji="1" lang="ko-KR" altLang="en-US" dirty="0"/>
              <a:t> 데이터와 비교하여 결과를 출력해줍니다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상권분석과 다르게 상세평가지수라는 데이터가 추가되었는데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이부분은</a:t>
            </a:r>
            <a:r>
              <a:rPr kumimoji="1" lang="ko-KR" altLang="en-US" dirty="0"/>
              <a:t> 뒤에서 자세히 </a:t>
            </a:r>
            <a:r>
              <a:rPr kumimoji="1" lang="ko-KR" altLang="en-US" dirty="0" err="1"/>
              <a:t>설명드리겠습니다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다음으로 프랜차이즈 기능은 사용자가 검색한 프랜차이즈의 상세 정보를 출력합니다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출력 데이터는</a:t>
            </a:r>
            <a:r>
              <a:rPr kumimoji="1" lang="en-US" altLang="ko-KR" dirty="0"/>
              <a:t>……..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938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</a:t>
            </a:r>
            <a:r>
              <a:rPr kumimoji="1" lang="ko-KR" altLang="en-US" dirty="0" err="1"/>
              <a:t>저희팀</a:t>
            </a:r>
            <a:r>
              <a:rPr kumimoji="1" lang="ko-KR" altLang="en-US" dirty="0"/>
              <a:t> 프로젝트 환경입니다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7005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시스템 구성도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통계청 및 </a:t>
            </a:r>
            <a:r>
              <a:rPr kumimoji="1" lang="ko-KR" altLang="en-US" dirty="0" err="1"/>
              <a:t>공공데이터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API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연동하고 있는 서버 중심으로 저희 </a:t>
            </a:r>
            <a:r>
              <a:rPr kumimoji="1" lang="en-US" altLang="ko-KR" dirty="0" err="1"/>
              <a:t>Bz</a:t>
            </a:r>
            <a:r>
              <a:rPr kumimoji="1" lang="en-US" altLang="ko-KR" dirty="0"/>
              <a:t> App</a:t>
            </a:r>
            <a:r>
              <a:rPr kumimoji="1" lang="ko-KR" altLang="en-US" dirty="0"/>
              <a:t>과 통신하고 있으며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서버에는 소상공인시장진흥공단과 </a:t>
            </a:r>
            <a:r>
              <a:rPr kumimoji="1" lang="ko-KR" altLang="en-US" dirty="0" err="1"/>
              <a:t>공공데이터</a:t>
            </a:r>
            <a:r>
              <a:rPr kumimoji="1" lang="ko-KR" altLang="en-US" dirty="0"/>
              <a:t> 포털에서 가져온 데이터를 포함되어있습니다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176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2019. 12. 24.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403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2019. 12. 24.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43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2019. 12. 24.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944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2019. 12. 24.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611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2019. 12. 24.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418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2019. 12. 24.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004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2019. 12. 24.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162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2019. 12. 24.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686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2019. 12. 24.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235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2019. 12. 24.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79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2019. 12. 24.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380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751178"/>
            <a:ext cx="12192000" cy="106822"/>
          </a:xfrm>
          <a:prstGeom prst="rect">
            <a:avLst/>
          </a:prstGeom>
          <a:solidFill>
            <a:srgbClr val="CB1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2192000" cy="13032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657458" y="6511896"/>
            <a:ext cx="28884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5617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tiff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7" Type="http://schemas.openxmlformats.org/officeDocument/2006/relationships/image" Target="../media/image3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tiff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iff"/><Relationship Id="rId5" Type="http://schemas.openxmlformats.org/officeDocument/2006/relationships/image" Target="../media/image40.tiff"/><Relationship Id="rId4" Type="http://schemas.openxmlformats.org/officeDocument/2006/relationships/image" Target="../media/image18.tif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tiff"/><Relationship Id="rId3" Type="http://schemas.openxmlformats.org/officeDocument/2006/relationships/image" Target="../media/image42.jpeg"/><Relationship Id="rId7" Type="http://schemas.openxmlformats.org/officeDocument/2006/relationships/image" Target="../media/image4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tiff"/><Relationship Id="rId5" Type="http://schemas.openxmlformats.org/officeDocument/2006/relationships/image" Target="../media/image44.tiff"/><Relationship Id="rId4" Type="http://schemas.openxmlformats.org/officeDocument/2006/relationships/image" Target="../media/image43.tiff"/><Relationship Id="rId9" Type="http://schemas.openxmlformats.org/officeDocument/2006/relationships/image" Target="../media/image48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7" Type="http://schemas.openxmlformats.org/officeDocument/2006/relationships/image" Target="../media/image52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tiff"/><Relationship Id="rId5" Type="http://schemas.openxmlformats.org/officeDocument/2006/relationships/image" Target="../media/image50.tiff"/><Relationship Id="rId4" Type="http://schemas.openxmlformats.org/officeDocument/2006/relationships/image" Target="../media/image49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biz.or.kr/sup/main.do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6.jpeg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Relationship Id="rId9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3172250" y="2991726"/>
            <a:ext cx="5732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181227_BzApp_Android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172250" y="3513020"/>
            <a:ext cx="5732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+mj-lt"/>
                <a:ea typeface="HY나무B" pitchFamily="18" charset="-127"/>
              </a:rPr>
              <a:t>Bz</a:t>
            </a:r>
            <a:r>
              <a:rPr lang="en-US" altLang="ko-KR" sz="2000" dirty="0">
                <a:latin typeface="+mj-lt"/>
                <a:ea typeface="HY나무B" pitchFamily="18" charset="-127"/>
              </a:rPr>
              <a:t> (Business zone)</a:t>
            </a:r>
            <a:r>
              <a:rPr lang="ko-KR" altLang="en-US" sz="2000" dirty="0">
                <a:latin typeface="+mj-lt"/>
                <a:ea typeface="HY나무B" pitchFamily="18" charset="-127"/>
              </a:rPr>
              <a:t> </a:t>
            </a:r>
            <a:r>
              <a:rPr lang="en-US" altLang="ko-KR" sz="2000" dirty="0">
                <a:latin typeface="+mj-lt"/>
                <a:ea typeface="HY나무B" pitchFamily="18" charset="-127"/>
              </a:rPr>
              <a:t>–</a:t>
            </a:r>
            <a:r>
              <a:rPr lang="ko-KR" altLang="en-US" sz="2000" dirty="0">
                <a:latin typeface="+mj-lt"/>
                <a:ea typeface="HY나무B" pitchFamily="18" charset="-127"/>
              </a:rPr>
              <a:t> 팀 프로젝트</a:t>
            </a:r>
            <a:endParaRPr lang="en-US" altLang="ko-KR" sz="2000" dirty="0">
              <a:latin typeface="+mj-lt"/>
              <a:ea typeface="HY나무B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4585827" y="1534494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482851" y="4063436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303835" y="6008814"/>
            <a:ext cx="1648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20140939 </a:t>
            </a:r>
            <a:r>
              <a:rPr lang="ko-KR" altLang="en-US" sz="1400" dirty="0">
                <a:latin typeface="+mn-ea"/>
              </a:rPr>
              <a:t>이윤형</a:t>
            </a:r>
            <a:endParaRPr lang="en-US" altLang="ko-KR" sz="1400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20140969 </a:t>
            </a:r>
            <a:r>
              <a:rPr lang="ko-KR" altLang="en-US" sz="1400" dirty="0">
                <a:latin typeface="+mn-ea"/>
              </a:rPr>
              <a:t>최준영</a:t>
            </a:r>
            <a:endParaRPr lang="en-US" altLang="ko-KR" sz="1400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13135" y="6008814"/>
            <a:ext cx="1648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20140959 </a:t>
            </a:r>
            <a:r>
              <a:rPr lang="ko-KR" altLang="en-US" sz="1400" dirty="0">
                <a:latin typeface="+mn-ea"/>
              </a:rPr>
              <a:t>정원석</a:t>
            </a:r>
            <a:endParaRPr lang="en-US" altLang="ko-KR" sz="1400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20140931 </a:t>
            </a:r>
            <a:r>
              <a:rPr lang="ko-KR" altLang="en-US" sz="1400" dirty="0">
                <a:latin typeface="+mn-ea"/>
              </a:rPr>
              <a:t>유   열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58169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1194620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/>
              <a:t>개발 환경</a:t>
            </a:r>
            <a:endParaRPr lang="ko-KR" altLang="en-US" sz="24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1323870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7CE95E-817E-3E4A-AE73-B88C200F4F8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8221" y="2559730"/>
            <a:ext cx="2545895" cy="14320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6928B8-2818-B144-8F9F-27A2033CAC6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1216" y="2679812"/>
            <a:ext cx="2545895" cy="14320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033B077-2362-5542-ABA4-8D996ACC1EA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6483" y="2530521"/>
            <a:ext cx="1587500" cy="15875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BC78A76-8078-8646-BF05-B56D0F49974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9872" y="2764848"/>
            <a:ext cx="3810000" cy="12827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8E1F111-065F-AC48-9419-6EC364570534}"/>
              </a:ext>
            </a:extLst>
          </p:cNvPr>
          <p:cNvSpPr txBox="1"/>
          <p:nvPr/>
        </p:nvSpPr>
        <p:spPr>
          <a:xfrm>
            <a:off x="1401366" y="4102125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php 7.0</a:t>
            </a:r>
            <a:endParaRPr kumimoji="1" lang="ko-KR" altLang="en-US" sz="2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906968D-6155-5B49-8966-0D8F9918B5E3}"/>
              </a:ext>
            </a:extLst>
          </p:cNvPr>
          <p:cNvSpPr txBox="1"/>
          <p:nvPr/>
        </p:nvSpPr>
        <p:spPr>
          <a:xfrm>
            <a:off x="3244295" y="4102125"/>
            <a:ext cx="1925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MySQL 4.8.4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4DE2F3A-B906-3D4A-BC7F-3648106BF1B9}"/>
              </a:ext>
            </a:extLst>
          </p:cNvPr>
          <p:cNvSpPr txBox="1"/>
          <p:nvPr/>
        </p:nvSpPr>
        <p:spPr>
          <a:xfrm>
            <a:off x="5445462" y="4116078"/>
            <a:ext cx="2811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Android Studio 3.4</a:t>
            </a:r>
            <a:endParaRPr kumimoji="1" lang="ko-KR" altLang="en-US" sz="2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87E4C34-8798-FE4B-98F9-55D16535D58E}"/>
              </a:ext>
            </a:extLst>
          </p:cNvPr>
          <p:cNvSpPr txBox="1"/>
          <p:nvPr/>
        </p:nvSpPr>
        <p:spPr>
          <a:xfrm>
            <a:off x="9146694" y="4102125"/>
            <a:ext cx="1676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Python 3.1</a:t>
            </a:r>
            <a:endParaRPr kumimoji="1" lang="ko-KR" alt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2C8C41-3EC2-1545-817F-C46529A33C34}"/>
              </a:ext>
            </a:extLst>
          </p:cNvPr>
          <p:cNvSpPr txBox="1"/>
          <p:nvPr/>
        </p:nvSpPr>
        <p:spPr>
          <a:xfrm>
            <a:off x="8964840" y="329214"/>
            <a:ext cx="3421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시스템 구성도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개발 환경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614E08-6374-F647-A615-D9CEBEE36291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2.</a:t>
            </a:r>
            <a:r>
              <a:rPr lang="ko-KR" altLang="en-US" sz="1600" b="1" dirty="0">
                <a:latin typeface="+mj-ea"/>
                <a:ea typeface="+mj-ea"/>
              </a:rPr>
              <a:t>프로젝트 구성</a:t>
            </a:r>
          </a:p>
        </p:txBody>
      </p:sp>
    </p:spTree>
    <p:extLst>
      <p:ext uri="{BB962C8B-B14F-4D97-AF65-F5344CB8AC3E}">
        <p14:creationId xmlns:p14="http://schemas.microsoft.com/office/powerpoint/2010/main" val="1388153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9" y="3529676"/>
            <a:ext cx="3047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시스템 제공 기능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3.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2309ACF-A666-C941-B1FF-FC8772C5FABF}"/>
              </a:ext>
            </a:extLst>
          </p:cNvPr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핵심기능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B62B84-0541-D547-B453-C8C2C070C216}"/>
              </a:ext>
            </a:extLst>
          </p:cNvPr>
          <p:cNvSpPr txBox="1"/>
          <p:nvPr/>
        </p:nvSpPr>
        <p:spPr>
          <a:xfrm>
            <a:off x="8426614" y="4407965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부가기능</a:t>
            </a:r>
          </a:p>
        </p:txBody>
      </p:sp>
    </p:spTree>
    <p:extLst>
      <p:ext uri="{BB962C8B-B14F-4D97-AF65-F5344CB8AC3E}">
        <p14:creationId xmlns:p14="http://schemas.microsoft.com/office/powerpoint/2010/main" val="1014574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시스템 제공 기능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730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핵심기능 </a:t>
            </a:r>
            <a:r>
              <a:rPr lang="en-US" altLang="ko-KR" b="1" dirty="0">
                <a:ln w="0"/>
              </a:rPr>
              <a:t>–</a:t>
            </a:r>
            <a:r>
              <a:rPr lang="ko-KR" altLang="en-US" b="1" dirty="0">
                <a:ln w="0"/>
              </a:rPr>
              <a:t> 상권 분석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6508F41-86A4-564F-A4D6-8B50B8A0B287}"/>
              </a:ext>
            </a:extLst>
          </p:cNvPr>
          <p:cNvGrpSpPr/>
          <p:nvPr/>
        </p:nvGrpSpPr>
        <p:grpSpPr>
          <a:xfrm>
            <a:off x="762740" y="944794"/>
            <a:ext cx="8439440" cy="5852813"/>
            <a:chOff x="1427871" y="142646"/>
            <a:chExt cx="8439440" cy="5852813"/>
          </a:xfrm>
        </p:grpSpPr>
        <p:pic>
          <p:nvPicPr>
            <p:cNvPr id="41" name="그림 4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A05D6F32-EBA6-B447-855F-E7E4CDFF0C1A}"/>
                </a:ext>
              </a:extLst>
            </p:cNvPr>
            <p:cNvPicPr>
              <a:picLocks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04955" y="2501189"/>
              <a:ext cx="1850400" cy="2620800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06D2D3A3-779A-D04D-B0B1-9D132D2A0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427871" y="2091699"/>
              <a:ext cx="3600000" cy="3600000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7222F28A-1B19-C345-BD0E-78AD90A75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3856948" y="142646"/>
              <a:ext cx="3600000" cy="3600000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78225F63-B448-0D49-96D8-15499692B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267311" y="2395459"/>
              <a:ext cx="3600000" cy="3600000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481E5C0-4BB3-134F-8D05-0F1FDC5DBA79}"/>
                </a:ext>
              </a:extLst>
            </p:cNvPr>
            <p:cNvSpPr/>
            <p:nvPr/>
          </p:nvSpPr>
          <p:spPr>
            <a:xfrm>
              <a:off x="2324688" y="2700894"/>
              <a:ext cx="589991" cy="532901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8B7C6D3C-3958-9743-BFBE-46CDB9CDCC4C}"/>
                </a:ext>
              </a:extLst>
            </p:cNvPr>
            <p:cNvGrpSpPr/>
            <p:nvPr/>
          </p:nvGrpSpPr>
          <p:grpSpPr>
            <a:xfrm>
              <a:off x="2601611" y="853629"/>
              <a:ext cx="2122414" cy="1833364"/>
              <a:chOff x="1027134" y="1027134"/>
              <a:chExt cx="2079321" cy="1405856"/>
            </a:xfrm>
          </p:grpSpPr>
          <p:cxnSp>
            <p:nvCxnSpPr>
              <p:cNvPr id="47" name="직선 연결선[R] 46">
                <a:extLst>
                  <a:ext uri="{FF2B5EF4-FFF2-40B4-BE49-F238E27FC236}">
                    <a16:creationId xmlns:a16="http://schemas.microsoft.com/office/drawing/2014/main" id="{AE174E3A-FD69-4D48-A2B6-18DF112555F0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E35D3F52-3A2F-2146-8122-BC2B7E5D646C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40881523-5F0A-B743-92F4-E3016BF49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36523" y="541221"/>
              <a:ext cx="1849021" cy="2611581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ABE9DD21-BC94-104B-97B3-F860EB79A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51214" y="2794410"/>
              <a:ext cx="1849021" cy="2611582"/>
            </a:xfrm>
            <a:prstGeom prst="rect">
              <a:avLst/>
            </a:prstGeom>
          </p:spPr>
        </p:pic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694529D5-60D0-9146-96AB-614517402FEC}"/>
                </a:ext>
              </a:extLst>
            </p:cNvPr>
            <p:cNvGrpSpPr/>
            <p:nvPr/>
          </p:nvGrpSpPr>
          <p:grpSpPr>
            <a:xfrm>
              <a:off x="6267311" y="3152802"/>
              <a:ext cx="883903" cy="1589160"/>
              <a:chOff x="4699768" y="3113469"/>
              <a:chExt cx="691629" cy="1589160"/>
            </a:xfrm>
          </p:grpSpPr>
          <p:cxnSp>
            <p:nvCxnSpPr>
              <p:cNvPr id="52" name="직선 연결선[R] 51">
                <a:extLst>
                  <a:ext uri="{FF2B5EF4-FFF2-40B4-BE49-F238E27FC236}">
                    <a16:creationId xmlns:a16="http://schemas.microsoft.com/office/drawing/2014/main" id="{968540F3-758C-D34D-B6E0-9EF39E11FE44}"/>
                  </a:ext>
                </a:extLst>
              </p:cNvPr>
              <p:cNvCxnSpPr/>
              <p:nvPr/>
            </p:nvCxnSpPr>
            <p:spPr>
              <a:xfrm>
                <a:off x="4699768" y="3113469"/>
                <a:ext cx="0" cy="1577284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id="{E7DF43A7-F1CA-3540-89EA-155866AC284A}"/>
                  </a:ext>
                </a:extLst>
              </p:cNvPr>
              <p:cNvCxnSpPr/>
              <p:nvPr/>
            </p:nvCxnSpPr>
            <p:spPr>
              <a:xfrm>
                <a:off x="4699768" y="4702629"/>
                <a:ext cx="691629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B8C5539-D96E-6743-B78D-4294D0CC16C3}"/>
                </a:ext>
              </a:extLst>
            </p:cNvPr>
            <p:cNvSpPr/>
            <p:nvPr/>
          </p:nvSpPr>
          <p:spPr>
            <a:xfrm>
              <a:off x="6068292" y="3020039"/>
              <a:ext cx="457877" cy="120888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64788F-6211-3E43-922E-D29C7037A7D5}"/>
              </a:ext>
            </a:extLst>
          </p:cNvPr>
          <p:cNvSpPr/>
          <p:nvPr/>
        </p:nvSpPr>
        <p:spPr>
          <a:xfrm>
            <a:off x="7408544" y="1005165"/>
            <a:ext cx="4235330" cy="21280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7B58D4-E778-E04D-B7D0-42BF2CC87544}"/>
              </a:ext>
            </a:extLst>
          </p:cNvPr>
          <p:cNvSpPr/>
          <p:nvPr/>
        </p:nvSpPr>
        <p:spPr>
          <a:xfrm>
            <a:off x="8655495" y="1108022"/>
            <a:ext cx="229374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출력 데이터</a:t>
            </a:r>
            <a:endParaRPr lang="en-US" altLang="ko-KR" sz="2400" dirty="0"/>
          </a:p>
          <a:p>
            <a:pPr marL="285750" lvl="0" indent="-285750">
              <a:buFontTx/>
              <a:buChar char="-"/>
              <a:defRPr/>
            </a:pPr>
            <a:r>
              <a:rPr lang="ko-KR" altLang="en-US" sz="2400" dirty="0"/>
              <a:t>상권 개요</a:t>
            </a:r>
            <a:endParaRPr lang="en-US" altLang="ko-KR" sz="2400" dirty="0"/>
          </a:p>
          <a:p>
            <a:pPr marL="285750" lvl="0" indent="-285750">
              <a:buFontTx/>
              <a:buChar char="-"/>
              <a:defRPr/>
            </a:pPr>
            <a:r>
              <a:rPr lang="ko-KR" altLang="en-US" sz="2400" dirty="0"/>
              <a:t>매출 분석</a:t>
            </a:r>
            <a:endParaRPr lang="en-US" altLang="ko-KR" sz="2400" dirty="0"/>
          </a:p>
          <a:p>
            <a:pPr marL="285750" lvl="0" indent="-285750">
              <a:buFontTx/>
              <a:buChar char="-"/>
              <a:defRPr/>
            </a:pPr>
            <a:r>
              <a:rPr lang="ko-KR" altLang="en-US" sz="2400" dirty="0"/>
              <a:t>인구 분석</a:t>
            </a:r>
            <a:endParaRPr lang="en-US" altLang="ko-KR" sz="2400" dirty="0"/>
          </a:p>
          <a:p>
            <a:pPr marL="285750" lvl="0" indent="-285750">
              <a:buFontTx/>
              <a:buChar char="-"/>
              <a:defRPr/>
            </a:pPr>
            <a:r>
              <a:rPr lang="ko-KR" altLang="en-US" sz="2400" dirty="0"/>
              <a:t>점포 현황</a:t>
            </a:r>
          </a:p>
        </p:txBody>
      </p:sp>
      <p:sp>
        <p:nvSpPr>
          <p:cNvPr id="24" name="삼각형 23">
            <a:extLst>
              <a:ext uri="{FF2B5EF4-FFF2-40B4-BE49-F238E27FC236}">
                <a16:creationId xmlns:a16="http://schemas.microsoft.com/office/drawing/2014/main" id="{7D4C790D-CBB5-DE41-A017-EC5B3B7CD254}"/>
              </a:ext>
            </a:extLst>
          </p:cNvPr>
          <p:cNvSpPr/>
          <p:nvPr/>
        </p:nvSpPr>
        <p:spPr>
          <a:xfrm rot="5400000">
            <a:off x="8325913" y="1221073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E7C4E7-A74A-AD4D-9E0C-44535812A372}"/>
              </a:ext>
            </a:extLst>
          </p:cNvPr>
          <p:cNvSpPr txBox="1"/>
          <p:nvPr/>
        </p:nvSpPr>
        <p:spPr>
          <a:xfrm>
            <a:off x="9322040" y="329215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핵심기능</a:t>
            </a:r>
            <a:r>
              <a:rPr lang="ko-KR" altLang="en-US" sz="1200" dirty="0">
                <a:latin typeface="+mj-ea"/>
                <a:ea typeface="+mj-ea"/>
              </a:rPr>
              <a:t>          부가기능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99052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</a:rPr>
              <a:t>시스템 제공 기능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730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핵심기능 </a:t>
            </a:r>
            <a:r>
              <a:rPr lang="en-US" altLang="ko-KR" b="1" dirty="0">
                <a:ln w="0"/>
              </a:rPr>
              <a:t>–</a:t>
            </a:r>
            <a:r>
              <a:rPr lang="ko-KR" altLang="en-US" b="1" dirty="0">
                <a:ln w="0"/>
              </a:rPr>
              <a:t> 상권 추천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B20CB27-5008-944A-9347-4E301AB15C2B}"/>
              </a:ext>
            </a:extLst>
          </p:cNvPr>
          <p:cNvGrpSpPr/>
          <p:nvPr/>
        </p:nvGrpSpPr>
        <p:grpSpPr>
          <a:xfrm>
            <a:off x="793935" y="791389"/>
            <a:ext cx="10499049" cy="5836758"/>
            <a:chOff x="-586910" y="30238"/>
            <a:chExt cx="11482596" cy="730612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BA049E8-61A4-3F41-BDF1-79936C976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4632315" y="3708305"/>
              <a:ext cx="3600000" cy="3600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DF62814-9F36-F24C-9D73-C498F278C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958969" y="30238"/>
              <a:ext cx="3600000" cy="3600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27BD1B4-F8BA-C644-B3A2-C6745F557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958969" y="3736358"/>
              <a:ext cx="3600000" cy="3600000"/>
            </a:xfrm>
            <a:prstGeom prst="rect">
              <a:avLst/>
            </a:prstGeom>
          </p:spPr>
        </p:pic>
        <p:pic>
          <p:nvPicPr>
            <p:cNvPr id="8" name="그림 7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5B91571B-C067-BF47-AC8D-4E8D60B38C9B}"/>
                </a:ext>
              </a:extLst>
            </p:cNvPr>
            <p:cNvPicPr>
              <a:picLocks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0174" y="3522501"/>
              <a:ext cx="1850400" cy="26208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F5D871E-563F-E847-BACA-D8F290404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-586910" y="3113011"/>
              <a:ext cx="3600000" cy="36000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11974A0-4D3E-1C4D-8013-570BDCCD4D86}"/>
                </a:ext>
              </a:extLst>
            </p:cNvPr>
            <p:cNvSpPr/>
            <p:nvPr/>
          </p:nvSpPr>
          <p:spPr>
            <a:xfrm>
              <a:off x="915036" y="3722206"/>
              <a:ext cx="604800" cy="532901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A22A210-3274-7E4D-8DFA-D01E3F5934FF}"/>
                </a:ext>
              </a:extLst>
            </p:cNvPr>
            <p:cNvGrpSpPr/>
            <p:nvPr/>
          </p:nvGrpSpPr>
          <p:grpSpPr>
            <a:xfrm>
              <a:off x="1286358" y="1874941"/>
              <a:ext cx="1422886" cy="1833364"/>
              <a:chOff x="1027134" y="1027134"/>
              <a:chExt cx="2079321" cy="1405856"/>
            </a:xfrm>
          </p:grpSpPr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E8F28C1C-C11D-0042-B712-2BEE822AEC69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27F086C5-0A32-5943-ADC6-5962011C5C1B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" name="그림 13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B90288F4-51FF-934A-BAD7-69A0F7B345E1}"/>
                </a:ext>
              </a:extLst>
            </p:cNvPr>
            <p:cNvPicPr>
              <a:picLocks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32315" y="429550"/>
              <a:ext cx="1850400" cy="2628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ACF4412-6542-E74A-9EE1-79EE2D94B735}"/>
                </a:ext>
              </a:extLst>
            </p:cNvPr>
            <p:cNvPicPr>
              <a:picLocks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32315" y="4144072"/>
              <a:ext cx="1846800" cy="2624400"/>
            </a:xfrm>
            <a:prstGeom prst="rect">
              <a:avLst/>
            </a:prstGeom>
          </p:spPr>
        </p:pic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13D205B5-0CBE-084A-B8E6-C51A5671FE0F}"/>
                </a:ext>
              </a:extLst>
            </p:cNvPr>
            <p:cNvCxnSpPr>
              <a:cxnSpLocks/>
            </p:cNvCxnSpPr>
            <p:nvPr/>
          </p:nvCxnSpPr>
          <p:spPr>
            <a:xfrm>
              <a:off x="1286357" y="4255107"/>
              <a:ext cx="0" cy="545384"/>
            </a:xfrm>
            <a:prstGeom prst="straightConnector1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9CF41953-491B-E448-8C63-E1A9E2A51900}"/>
                </a:ext>
              </a:extLst>
            </p:cNvPr>
            <p:cNvCxnSpPr>
              <a:cxnSpLocks/>
            </p:cNvCxnSpPr>
            <p:nvPr/>
          </p:nvCxnSpPr>
          <p:spPr>
            <a:xfrm>
              <a:off x="1286357" y="4794977"/>
              <a:ext cx="1523483" cy="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0F4EBD2-A63C-0746-A1C7-13EB109583D5}"/>
                </a:ext>
              </a:extLst>
            </p:cNvPr>
            <p:cNvSpPr/>
            <p:nvPr/>
          </p:nvSpPr>
          <p:spPr>
            <a:xfrm>
              <a:off x="3905897" y="6615544"/>
              <a:ext cx="402632" cy="112966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B7E70D3F-779B-7041-9716-1A110CEA1904}"/>
                </a:ext>
              </a:extLst>
            </p:cNvPr>
            <p:cNvCxnSpPr>
              <a:cxnSpLocks/>
            </p:cNvCxnSpPr>
            <p:nvPr/>
          </p:nvCxnSpPr>
          <p:spPr>
            <a:xfrm>
              <a:off x="5021451" y="4479010"/>
              <a:ext cx="294468" cy="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6EAF66F5-4FAA-ED41-AF06-875DEB040DDE}"/>
                </a:ext>
              </a:extLst>
            </p:cNvPr>
            <p:cNvCxnSpPr>
              <a:cxnSpLocks/>
            </p:cNvCxnSpPr>
            <p:nvPr/>
          </p:nvCxnSpPr>
          <p:spPr>
            <a:xfrm>
              <a:off x="4308529" y="6672506"/>
              <a:ext cx="712922" cy="0"/>
            </a:xfrm>
            <a:prstGeom prst="straightConnector1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DDC6AFAE-D46D-BB49-AA87-BA3B3FF3FD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1451" y="4479010"/>
              <a:ext cx="0" cy="2193496"/>
            </a:xfrm>
            <a:prstGeom prst="straightConnector1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2671BDE-C77F-D440-AF59-9EED54982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4640259" y="30238"/>
              <a:ext cx="3600000" cy="360000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84C3985-BB74-F940-BE90-C9DF88DEDFFD}"/>
                </a:ext>
              </a:extLst>
            </p:cNvPr>
            <p:cNvPicPr>
              <a:picLocks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05661" y="4052782"/>
              <a:ext cx="1846800" cy="2715689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0A45060-12F2-1B47-8AE4-8CD622CF0CFF}"/>
                </a:ext>
              </a:extLst>
            </p:cNvPr>
            <p:cNvSpPr/>
            <p:nvPr/>
          </p:nvSpPr>
          <p:spPr>
            <a:xfrm>
              <a:off x="6860299" y="5508305"/>
              <a:ext cx="206928" cy="164075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232F2A94-DE7D-CD44-A150-CC432CCF3484}"/>
                </a:ext>
              </a:extLst>
            </p:cNvPr>
            <p:cNvCxnSpPr>
              <a:cxnSpLocks/>
            </p:cNvCxnSpPr>
            <p:nvPr/>
          </p:nvCxnSpPr>
          <p:spPr>
            <a:xfrm>
              <a:off x="7067227" y="5593614"/>
              <a:ext cx="712922" cy="0"/>
            </a:xfrm>
            <a:prstGeom prst="straightConnector1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1F90AC98-7668-3D4A-9022-847ACFC491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149" y="1704814"/>
              <a:ext cx="0" cy="3888801"/>
            </a:xfrm>
            <a:prstGeom prst="straightConnector1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C665DC4B-AA2D-BB4B-AEE6-75F8825C5C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43613" y="1702231"/>
              <a:ext cx="436536" cy="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D0DA28A-CC2C-574E-9F61-91B2DA01D261}"/>
                </a:ext>
              </a:extLst>
            </p:cNvPr>
            <p:cNvPicPr>
              <a:picLocks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05661" y="429550"/>
              <a:ext cx="1846800" cy="2624400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1500333-7901-AA4B-BEC3-156FF9A9B21D}"/>
                </a:ext>
              </a:extLst>
            </p:cNvPr>
            <p:cNvSpPr/>
            <p:nvPr/>
          </p:nvSpPr>
          <p:spPr>
            <a:xfrm>
              <a:off x="5505662" y="651563"/>
              <a:ext cx="1837952" cy="247334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63A076BE-8970-F84E-BEE4-8608E1C046B4}"/>
                </a:ext>
              </a:extLst>
            </p:cNvPr>
            <p:cNvCxnSpPr>
              <a:cxnSpLocks/>
            </p:cNvCxnSpPr>
            <p:nvPr/>
          </p:nvCxnSpPr>
          <p:spPr>
            <a:xfrm>
              <a:off x="7343613" y="771055"/>
              <a:ext cx="1707397" cy="0"/>
            </a:xfrm>
            <a:prstGeom prst="straightConnector1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9C8EFCFF-D007-1D4C-9C07-0CBD8805AFD0}"/>
                </a:ext>
              </a:extLst>
            </p:cNvPr>
            <p:cNvCxnSpPr>
              <a:cxnSpLocks/>
            </p:cNvCxnSpPr>
            <p:nvPr/>
          </p:nvCxnSpPr>
          <p:spPr>
            <a:xfrm>
              <a:off x="9051010" y="771055"/>
              <a:ext cx="0" cy="1218212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2622A64-F369-3C48-B456-F7C90FE1B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7295686" y="2038935"/>
              <a:ext cx="3600000" cy="360000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BF7BAE6-FE97-654E-A931-FC53D83E81DA}"/>
                </a:ext>
              </a:extLst>
            </p:cNvPr>
            <p:cNvPicPr>
              <a:picLocks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61088" y="2424158"/>
              <a:ext cx="1846800" cy="2624400"/>
            </a:xfrm>
            <a:prstGeom prst="rect">
              <a:avLst/>
            </a:prstGeom>
          </p:spPr>
        </p:pic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4128B84-E711-9A43-96B2-305C95C238C7}"/>
              </a:ext>
            </a:extLst>
          </p:cNvPr>
          <p:cNvSpPr/>
          <p:nvPr/>
        </p:nvSpPr>
        <p:spPr>
          <a:xfrm>
            <a:off x="5763396" y="730906"/>
            <a:ext cx="6259089" cy="1778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6C715CB-D3C9-F045-9B46-C7C998ED210C}"/>
              </a:ext>
            </a:extLst>
          </p:cNvPr>
          <p:cNvSpPr/>
          <p:nvPr/>
        </p:nvSpPr>
        <p:spPr>
          <a:xfrm>
            <a:off x="6610677" y="1041306"/>
            <a:ext cx="54988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출력 데이터</a:t>
            </a:r>
            <a:endParaRPr lang="en-US" altLang="ko-KR" sz="2400" dirty="0"/>
          </a:p>
          <a:p>
            <a:pPr marL="285750" lvl="0" indent="-285750">
              <a:buFontTx/>
              <a:buChar char="-"/>
              <a:defRPr/>
            </a:pPr>
            <a:r>
              <a:rPr lang="ko-KR" altLang="en-US" sz="2400" dirty="0"/>
              <a:t>상권 개요</a:t>
            </a:r>
            <a:r>
              <a:rPr lang="en-US" altLang="ko-KR" sz="2400" dirty="0"/>
              <a:t>,</a:t>
            </a:r>
            <a:r>
              <a:rPr lang="ko-KR" altLang="en-US" sz="2400" dirty="0"/>
              <a:t> 매출 분석</a:t>
            </a:r>
            <a:r>
              <a:rPr lang="en-US" altLang="ko-KR" sz="2400" dirty="0"/>
              <a:t>,</a:t>
            </a:r>
            <a:r>
              <a:rPr lang="ko-KR" altLang="en-US" sz="2400" dirty="0"/>
              <a:t> 인구 분석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lvl="0">
              <a:defRPr/>
            </a:pPr>
            <a:r>
              <a:rPr lang="ko-KR" altLang="en-US" sz="2400" dirty="0"/>
              <a:t>   점포 현황</a:t>
            </a:r>
            <a:r>
              <a:rPr lang="en-US" altLang="ko-KR" sz="2400" dirty="0"/>
              <a:t>,</a:t>
            </a:r>
            <a:r>
              <a:rPr lang="ko-KR" altLang="en-US" sz="2400" dirty="0"/>
              <a:t> 상세평가지수</a:t>
            </a:r>
          </a:p>
        </p:txBody>
      </p:sp>
      <p:sp>
        <p:nvSpPr>
          <p:cNvPr id="57" name="삼각형 56">
            <a:extLst>
              <a:ext uri="{FF2B5EF4-FFF2-40B4-BE49-F238E27FC236}">
                <a16:creationId xmlns:a16="http://schemas.microsoft.com/office/drawing/2014/main" id="{3A1E42B9-B494-304E-8227-D2AFEDB7BEB7}"/>
              </a:ext>
            </a:extLst>
          </p:cNvPr>
          <p:cNvSpPr/>
          <p:nvPr/>
        </p:nvSpPr>
        <p:spPr>
          <a:xfrm rot="5400000">
            <a:off x="6281095" y="1154357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061B722-133C-A64E-9762-E1DEE9903EB8}"/>
              </a:ext>
            </a:extLst>
          </p:cNvPr>
          <p:cNvSpPr txBox="1"/>
          <p:nvPr/>
        </p:nvSpPr>
        <p:spPr>
          <a:xfrm>
            <a:off x="9322040" y="329215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핵심기능</a:t>
            </a:r>
            <a:r>
              <a:rPr lang="ko-KR" altLang="en-US" sz="1200" dirty="0">
                <a:latin typeface="+mj-ea"/>
                <a:ea typeface="+mj-ea"/>
              </a:rPr>
              <a:t>          부가기능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0657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5" grpId="0"/>
      <p:bldP spid="5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</a:rPr>
              <a:t>시스템 제공 기능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879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핵심기능 </a:t>
            </a:r>
            <a:r>
              <a:rPr lang="en-US" altLang="ko-KR" b="1" dirty="0">
                <a:ln w="0"/>
              </a:rPr>
              <a:t>–</a:t>
            </a:r>
            <a:r>
              <a:rPr lang="ko-KR" altLang="en-US" b="1" dirty="0">
                <a:ln w="0"/>
              </a:rPr>
              <a:t> 프랜차이즈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57C34BD-F81E-5444-98F4-2EBAFCC2606F}"/>
              </a:ext>
            </a:extLst>
          </p:cNvPr>
          <p:cNvGrpSpPr/>
          <p:nvPr/>
        </p:nvGrpSpPr>
        <p:grpSpPr>
          <a:xfrm>
            <a:off x="931897" y="896541"/>
            <a:ext cx="10326485" cy="5613521"/>
            <a:chOff x="1536504" y="1008999"/>
            <a:chExt cx="10326485" cy="5613521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568E41A1-1E8E-204C-9ED5-B3C75018F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536504" y="3022520"/>
              <a:ext cx="3600000" cy="3600000"/>
            </a:xfrm>
            <a:prstGeom prst="rect">
              <a:avLst/>
            </a:prstGeom>
          </p:spPr>
        </p:pic>
        <p:pic>
          <p:nvPicPr>
            <p:cNvPr id="50" name="그림 49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F0C0E1F4-0778-DE42-8D2F-1E28A56CCE44}"/>
                </a:ext>
              </a:extLst>
            </p:cNvPr>
            <p:cNvPicPr>
              <a:picLocks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18229" y="3429000"/>
              <a:ext cx="1846800" cy="2624400"/>
            </a:xfrm>
            <a:prstGeom prst="rect">
              <a:avLst/>
            </a:prstGeom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9003202-674B-A241-9340-26F2829546E6}"/>
                </a:ext>
              </a:extLst>
            </p:cNvPr>
            <p:cNvSpPr/>
            <p:nvPr/>
          </p:nvSpPr>
          <p:spPr>
            <a:xfrm>
              <a:off x="3642101" y="3635422"/>
              <a:ext cx="622927" cy="532901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218112D9-6C53-C249-9264-EF9C651EEE7A}"/>
                </a:ext>
              </a:extLst>
            </p:cNvPr>
            <p:cNvGrpSpPr/>
            <p:nvPr/>
          </p:nvGrpSpPr>
          <p:grpSpPr>
            <a:xfrm>
              <a:off x="3815924" y="1008999"/>
              <a:ext cx="3600000" cy="3600000"/>
              <a:chOff x="2496000" y="189602"/>
              <a:chExt cx="3600000" cy="3600000"/>
            </a:xfrm>
          </p:grpSpPr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C4EFACE0-C454-1947-BA21-AF964D748C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2496000" y="189602"/>
                <a:ext cx="3600000" cy="3600000"/>
              </a:xfrm>
              <a:prstGeom prst="rect">
                <a:avLst/>
              </a:prstGeom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1DA982E1-60FD-BB47-8F04-C42FEB7DC0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69580" y="598533"/>
                <a:ext cx="1822401" cy="2612109"/>
              </a:xfrm>
              <a:prstGeom prst="rect">
                <a:avLst/>
              </a:prstGeom>
            </p:spPr>
          </p:pic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F32B1EBC-9A1A-A541-8971-9DF80A6A4AE0}"/>
                </a:ext>
              </a:extLst>
            </p:cNvPr>
            <p:cNvGrpSpPr/>
            <p:nvPr/>
          </p:nvGrpSpPr>
          <p:grpSpPr>
            <a:xfrm>
              <a:off x="3918191" y="1817556"/>
              <a:ext cx="604800" cy="1833364"/>
              <a:chOff x="1027134" y="1027134"/>
              <a:chExt cx="2079321" cy="1405856"/>
            </a:xfrm>
          </p:grpSpPr>
          <p:cxnSp>
            <p:nvCxnSpPr>
              <p:cNvPr id="56" name="직선 연결선[R] 55">
                <a:extLst>
                  <a:ext uri="{FF2B5EF4-FFF2-40B4-BE49-F238E27FC236}">
                    <a16:creationId xmlns:a16="http://schemas.microsoft.com/office/drawing/2014/main" id="{A688E5BC-A4EA-274C-A40E-15EB16F455AF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CCBD9ABD-3E2D-554F-8426-0A99214644F6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CD2F731D-8AA9-1E46-BB1B-F00C9D8674B6}"/>
                </a:ext>
              </a:extLst>
            </p:cNvPr>
            <p:cNvGrpSpPr/>
            <p:nvPr/>
          </p:nvGrpSpPr>
          <p:grpSpPr>
            <a:xfrm>
              <a:off x="6044413" y="3022520"/>
              <a:ext cx="3600000" cy="3600000"/>
              <a:chOff x="4996650" y="2036868"/>
              <a:chExt cx="3600000" cy="3600000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55E8C7E1-E19C-184A-9EDD-FD4C1875B6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4996650" y="2036868"/>
                <a:ext cx="3600000" cy="3600000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FC323100-CE5D-EA46-BD0D-B058966D59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882718" y="2442369"/>
                <a:ext cx="1845539" cy="2620607"/>
              </a:xfrm>
              <a:prstGeom prst="rect">
                <a:avLst/>
              </a:prstGeom>
            </p:spPr>
          </p:pic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D0028724-AAF5-AD46-82EF-F2A7601A8B98}"/>
                </a:ext>
              </a:extLst>
            </p:cNvPr>
            <p:cNvGrpSpPr/>
            <p:nvPr/>
          </p:nvGrpSpPr>
          <p:grpSpPr>
            <a:xfrm>
              <a:off x="8262989" y="1008999"/>
              <a:ext cx="3600000" cy="3600000"/>
              <a:chOff x="7728257" y="1989602"/>
              <a:chExt cx="3600000" cy="3600000"/>
            </a:xfrm>
          </p:grpSpPr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06AD0E26-3A02-3347-B81C-E6E5D576CA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7728257" y="1989602"/>
                <a:ext cx="3600000" cy="3600000"/>
              </a:xfrm>
              <a:prstGeom prst="rect">
                <a:avLst/>
              </a:prstGeom>
            </p:spPr>
          </p:pic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F7FBE91A-FC55-B34D-8A1B-FC260705E3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590489" y="2381889"/>
                <a:ext cx="1878346" cy="2620607"/>
              </a:xfrm>
              <a:prstGeom prst="rect">
                <a:avLst/>
              </a:prstGeom>
            </p:spPr>
          </p:pic>
        </p:grp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D7E98D3-DEA8-DB4F-A0E5-BDFDFD2D70BA}"/>
                </a:ext>
              </a:extLst>
            </p:cNvPr>
            <p:cNvSpPr/>
            <p:nvPr/>
          </p:nvSpPr>
          <p:spPr>
            <a:xfrm>
              <a:off x="4824541" y="1819275"/>
              <a:ext cx="734866" cy="61241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1335BB8F-9400-B045-BE26-B3164B9DEC8E}"/>
                </a:ext>
              </a:extLst>
            </p:cNvPr>
            <p:cNvSpPr/>
            <p:nvPr/>
          </p:nvSpPr>
          <p:spPr>
            <a:xfrm>
              <a:off x="6940394" y="3739567"/>
              <a:ext cx="1835626" cy="3600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B370BF19-CAFE-174E-9C7A-6702FFC921CE}"/>
                </a:ext>
              </a:extLst>
            </p:cNvPr>
            <p:cNvGrpSpPr/>
            <p:nvPr/>
          </p:nvGrpSpPr>
          <p:grpSpPr>
            <a:xfrm>
              <a:off x="8276269" y="2333711"/>
              <a:ext cx="750733" cy="1405856"/>
              <a:chOff x="1027134" y="1027134"/>
              <a:chExt cx="2079321" cy="1405856"/>
            </a:xfrm>
          </p:grpSpPr>
          <p:cxnSp>
            <p:nvCxnSpPr>
              <p:cNvPr id="67" name="직선 연결선[R] 66">
                <a:extLst>
                  <a:ext uri="{FF2B5EF4-FFF2-40B4-BE49-F238E27FC236}">
                    <a16:creationId xmlns:a16="http://schemas.microsoft.com/office/drawing/2014/main" id="{1C2673A9-8C52-444D-B9AA-20959EB7C59D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CA60A0DE-5AAA-D04A-A844-783206ACAB57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5CA644-01CC-3846-8C3F-84DD412C3A5E}"/>
              </a:ext>
            </a:extLst>
          </p:cNvPr>
          <p:cNvSpPr/>
          <p:nvPr/>
        </p:nvSpPr>
        <p:spPr>
          <a:xfrm>
            <a:off x="5726437" y="761511"/>
            <a:ext cx="6259089" cy="20446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141A514-2A75-9D45-9524-CECEC7A0ABAE}"/>
              </a:ext>
            </a:extLst>
          </p:cNvPr>
          <p:cNvSpPr/>
          <p:nvPr/>
        </p:nvSpPr>
        <p:spPr>
          <a:xfrm>
            <a:off x="6279669" y="1006626"/>
            <a:ext cx="55632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출력 데이터</a:t>
            </a:r>
            <a:endParaRPr lang="en-US" altLang="ko-KR" sz="2400" dirty="0"/>
          </a:p>
          <a:p>
            <a:pPr lvl="0">
              <a:defRPr/>
            </a:pPr>
            <a:r>
              <a:rPr lang="en-US" altLang="ko-KR" sz="2400" dirty="0"/>
              <a:t>-</a:t>
            </a:r>
            <a:r>
              <a:rPr lang="ko-KR" altLang="en-US" sz="2400" dirty="0"/>
              <a:t> 연 평균 매출액</a:t>
            </a:r>
            <a:r>
              <a:rPr lang="en-US" altLang="ko-KR" sz="2400" dirty="0"/>
              <a:t>,</a:t>
            </a:r>
            <a:r>
              <a:rPr lang="ko-KR" altLang="en-US" sz="2400" dirty="0"/>
              <a:t> 초기 부담금</a:t>
            </a:r>
            <a:r>
              <a:rPr lang="en-US" altLang="ko-KR" sz="2400" dirty="0"/>
              <a:t>/</a:t>
            </a:r>
            <a:r>
              <a:rPr lang="ko-KR" altLang="en-US" sz="2400" dirty="0"/>
              <a:t>초기 인테리어 비용</a:t>
            </a:r>
            <a:r>
              <a:rPr lang="en-US" altLang="ko-KR" sz="2400" dirty="0"/>
              <a:t>,</a:t>
            </a:r>
            <a:r>
              <a:rPr lang="ko-KR" altLang="en-US" sz="2400" dirty="0"/>
              <a:t> 가맹점 수</a:t>
            </a:r>
            <a:r>
              <a:rPr lang="en-US" altLang="ko-KR" sz="2400" dirty="0"/>
              <a:t>,</a:t>
            </a:r>
            <a:r>
              <a:rPr lang="ko-KR" altLang="en-US" sz="2400" dirty="0"/>
              <a:t> 광고 </a:t>
            </a:r>
            <a:r>
              <a:rPr lang="en-US" altLang="ko-KR" sz="2400" dirty="0"/>
              <a:t>&amp;</a:t>
            </a:r>
            <a:r>
              <a:rPr lang="ko-KR" altLang="en-US" sz="2400" dirty="0"/>
              <a:t> </a:t>
            </a:r>
            <a:r>
              <a:rPr lang="ko-KR" altLang="en-US" sz="2400" dirty="0" err="1"/>
              <a:t>판촉비</a:t>
            </a:r>
            <a:r>
              <a:rPr lang="en-US" altLang="ko-KR" sz="2400" dirty="0"/>
              <a:t>,</a:t>
            </a:r>
            <a:r>
              <a:rPr lang="ko-KR" altLang="en-US" sz="2400" dirty="0"/>
              <a:t> 가맹 계약기간</a:t>
            </a:r>
          </a:p>
        </p:txBody>
      </p:sp>
      <p:sp>
        <p:nvSpPr>
          <p:cNvPr id="35" name="삼각형 34">
            <a:extLst>
              <a:ext uri="{FF2B5EF4-FFF2-40B4-BE49-F238E27FC236}">
                <a16:creationId xmlns:a16="http://schemas.microsoft.com/office/drawing/2014/main" id="{257FEF17-0544-E74F-B0C5-3CC99B5F8344}"/>
              </a:ext>
            </a:extLst>
          </p:cNvPr>
          <p:cNvSpPr/>
          <p:nvPr/>
        </p:nvSpPr>
        <p:spPr>
          <a:xfrm rot="5400000">
            <a:off x="5950087" y="1119677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349722-C6FB-6B45-BFDC-1C45BA7F76DE}"/>
              </a:ext>
            </a:extLst>
          </p:cNvPr>
          <p:cNvSpPr txBox="1"/>
          <p:nvPr/>
        </p:nvSpPr>
        <p:spPr>
          <a:xfrm>
            <a:off x="9322040" y="329215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핵심기능</a:t>
            </a:r>
            <a:r>
              <a:rPr lang="ko-KR" altLang="en-US" sz="1200" dirty="0">
                <a:latin typeface="+mj-ea"/>
                <a:ea typeface="+mj-ea"/>
              </a:rPr>
              <a:t>          부가기능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7188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/>
      <p:bldP spid="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</a:rPr>
              <a:t>시스템 제공 기능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46758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부가기능 </a:t>
            </a:r>
            <a:r>
              <a:rPr lang="en-US" altLang="ko-KR" b="1" dirty="0">
                <a:ln w="0"/>
              </a:rPr>
              <a:t>–</a:t>
            </a:r>
            <a:r>
              <a:rPr lang="ko-KR" altLang="en-US" b="1" dirty="0">
                <a:ln w="0"/>
              </a:rPr>
              <a:t> 로그인</a:t>
            </a:r>
            <a:r>
              <a:rPr lang="en-US" altLang="ko-KR" b="1" dirty="0">
                <a:ln w="0"/>
              </a:rPr>
              <a:t>/ID,PW</a:t>
            </a:r>
            <a:r>
              <a:rPr lang="ko-KR" altLang="en-US" b="1" dirty="0">
                <a:ln w="0"/>
              </a:rPr>
              <a:t>찾기</a:t>
            </a:r>
            <a:r>
              <a:rPr lang="en-US" altLang="ko-KR" b="1" dirty="0">
                <a:ln w="0"/>
              </a:rPr>
              <a:t>/</a:t>
            </a:r>
            <a:r>
              <a:rPr lang="ko-KR" altLang="en-US" b="1" dirty="0">
                <a:ln w="0"/>
              </a:rPr>
              <a:t>회원가입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257975C-B8F0-FA4E-B4B8-1B9D136D8575}"/>
              </a:ext>
            </a:extLst>
          </p:cNvPr>
          <p:cNvGrpSpPr/>
          <p:nvPr/>
        </p:nvGrpSpPr>
        <p:grpSpPr>
          <a:xfrm>
            <a:off x="1086792" y="1226657"/>
            <a:ext cx="9502549" cy="5355945"/>
            <a:chOff x="1813955" y="764992"/>
            <a:chExt cx="8596650" cy="5447266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F2C70C2-03E4-CD4C-BE39-8FBCD9D153B3}"/>
                </a:ext>
              </a:extLst>
            </p:cNvPr>
            <p:cNvGrpSpPr/>
            <p:nvPr/>
          </p:nvGrpSpPr>
          <p:grpSpPr>
            <a:xfrm>
              <a:off x="1813955" y="2599439"/>
              <a:ext cx="3600000" cy="3600000"/>
              <a:chOff x="485958" y="966215"/>
              <a:chExt cx="4500746" cy="4970694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9AA623E1-B57A-5F4C-9FE3-A43FBB0812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250984" y="1201189"/>
                <a:ext cx="4970694" cy="4500746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70FCDBF3-EE3A-0341-BD67-7E134622C5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17993" y="1513160"/>
                <a:ext cx="2240618" cy="3660089"/>
              </a:xfrm>
              <a:prstGeom prst="rect">
                <a:avLst/>
              </a:prstGeom>
            </p:spPr>
          </p:pic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9F22140B-A5EF-F44A-86A4-1CAB7D9C386B}"/>
                </a:ext>
              </a:extLst>
            </p:cNvPr>
            <p:cNvGrpSpPr/>
            <p:nvPr/>
          </p:nvGrpSpPr>
          <p:grpSpPr>
            <a:xfrm>
              <a:off x="4309955" y="764992"/>
              <a:ext cx="3600000" cy="3600000"/>
              <a:chOff x="3858611" y="966215"/>
              <a:chExt cx="4500746" cy="4970694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B8C6F695-7207-C349-A213-05BEB1C43E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3623637" y="1201189"/>
                <a:ext cx="4970694" cy="4500746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198BDE82-DB0D-FE45-9106-3398D1A972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86704" y="1513160"/>
                <a:ext cx="2240618" cy="3660089"/>
              </a:xfrm>
              <a:prstGeom prst="rect">
                <a:avLst/>
              </a:prstGeom>
            </p:spPr>
          </p:pic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6DE8ECDC-52C3-FD45-B287-659FFBD1E570}"/>
                </a:ext>
              </a:extLst>
            </p:cNvPr>
            <p:cNvGrpSpPr/>
            <p:nvPr/>
          </p:nvGrpSpPr>
          <p:grpSpPr>
            <a:xfrm>
              <a:off x="6810605" y="2612258"/>
              <a:ext cx="3600000" cy="3600000"/>
              <a:chOff x="7211411" y="966215"/>
              <a:chExt cx="4500746" cy="4970694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F97AAF31-7F1D-0942-B6A2-94FFB5AE96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6976437" y="1201189"/>
                <a:ext cx="4970694" cy="4500746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AFA7C572-413E-A842-8546-BF9D96DA27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31719" y="1513160"/>
                <a:ext cx="2268255" cy="3660089"/>
              </a:xfrm>
              <a:prstGeom prst="rect">
                <a:avLst/>
              </a:prstGeom>
            </p:spPr>
          </p:pic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851E8D7E-0520-6549-B6EC-DD7DC5FDFBD0}"/>
                </a:ext>
              </a:extLst>
            </p:cNvPr>
            <p:cNvGrpSpPr/>
            <p:nvPr/>
          </p:nvGrpSpPr>
          <p:grpSpPr>
            <a:xfrm>
              <a:off x="4159893" y="2824330"/>
              <a:ext cx="835673" cy="1405856"/>
              <a:chOff x="1027134" y="1027134"/>
              <a:chExt cx="2079321" cy="1405856"/>
            </a:xfrm>
          </p:grpSpPr>
          <p:cxnSp>
            <p:nvCxnSpPr>
              <p:cNvPr id="39" name="직선 연결선[R] 13">
                <a:extLst>
                  <a:ext uri="{FF2B5EF4-FFF2-40B4-BE49-F238E27FC236}">
                    <a16:creationId xmlns:a16="http://schemas.microsoft.com/office/drawing/2014/main" id="{1A16BA8F-E692-0646-BBF4-00694225D4CA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59C4224E-4C9A-0E48-BABA-E470616752F2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2C60E4C6-DCC7-1E44-ACDE-2B530F2F8E15}"/>
                </a:ext>
              </a:extLst>
            </p:cNvPr>
            <p:cNvCxnSpPr>
              <a:cxnSpLocks/>
            </p:cNvCxnSpPr>
            <p:nvPr/>
          </p:nvCxnSpPr>
          <p:spPr>
            <a:xfrm>
              <a:off x="4381205" y="4984552"/>
              <a:ext cx="3169671" cy="0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F0D1FE9-A2A3-C841-B83A-0C7737EC0C66}"/>
                </a:ext>
              </a:extLst>
            </p:cNvPr>
            <p:cNvSpPr/>
            <p:nvPr/>
          </p:nvSpPr>
          <p:spPr>
            <a:xfrm>
              <a:off x="3968432" y="4246420"/>
              <a:ext cx="524534" cy="118567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4FAFA6A-15DE-C740-8CB2-3E9A061A07E3}"/>
                </a:ext>
              </a:extLst>
            </p:cNvPr>
            <p:cNvSpPr/>
            <p:nvPr/>
          </p:nvSpPr>
          <p:spPr>
            <a:xfrm>
              <a:off x="2851574" y="4854695"/>
              <a:ext cx="1529631" cy="2484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15E7658-DA0E-B046-9AB6-DF4897E496EE}"/>
              </a:ext>
            </a:extLst>
          </p:cNvPr>
          <p:cNvSpPr/>
          <p:nvPr/>
        </p:nvSpPr>
        <p:spPr>
          <a:xfrm>
            <a:off x="5726435" y="761511"/>
            <a:ext cx="6259089" cy="35396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3DC6BBA-37F4-0E4D-8AA6-4A9878013391}"/>
              </a:ext>
            </a:extLst>
          </p:cNvPr>
          <p:cNvSpPr/>
          <p:nvPr/>
        </p:nvSpPr>
        <p:spPr>
          <a:xfrm>
            <a:off x="6231050" y="1056120"/>
            <a:ext cx="57408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dirty="0"/>
              <a:t>아이디</a:t>
            </a:r>
            <a:r>
              <a:rPr lang="en-US" altLang="ko-KR" sz="2000" dirty="0"/>
              <a:t>,</a:t>
            </a:r>
            <a:r>
              <a:rPr lang="ko-KR" altLang="en-US" sz="2000" dirty="0"/>
              <a:t> 비밀번호</a:t>
            </a:r>
            <a:r>
              <a:rPr lang="en-US" altLang="ko-KR" sz="2000" dirty="0"/>
              <a:t>,</a:t>
            </a:r>
            <a:r>
              <a:rPr lang="ko-KR" altLang="en-US" sz="2000" dirty="0"/>
              <a:t> 이름</a:t>
            </a:r>
            <a:r>
              <a:rPr lang="en-US" altLang="ko-KR" sz="2000" dirty="0"/>
              <a:t>,</a:t>
            </a:r>
            <a:r>
              <a:rPr lang="ko-KR" altLang="en-US" sz="2000" dirty="0"/>
              <a:t> 이메일 주소</a:t>
            </a:r>
            <a:r>
              <a:rPr lang="en-US" altLang="ko-KR" sz="2000" dirty="0"/>
              <a:t>,</a:t>
            </a:r>
            <a:r>
              <a:rPr lang="ko-KR" altLang="en-US" sz="2000" dirty="0"/>
              <a:t> 핸드폰 번호</a:t>
            </a:r>
            <a:r>
              <a:rPr lang="en-US" altLang="ko-KR" sz="2000" dirty="0"/>
              <a:t>,</a:t>
            </a:r>
            <a:r>
              <a:rPr lang="ko-KR" altLang="en-US" sz="2000" dirty="0"/>
              <a:t> 비밀번호 찾기 질문 입력을 통해 회원 가입</a:t>
            </a:r>
            <a:endParaRPr lang="en-US" altLang="ko-KR" sz="2000" dirty="0"/>
          </a:p>
        </p:txBody>
      </p:sp>
      <p:sp>
        <p:nvSpPr>
          <p:cNvPr id="46" name="삼각형 45">
            <a:extLst>
              <a:ext uri="{FF2B5EF4-FFF2-40B4-BE49-F238E27FC236}">
                <a16:creationId xmlns:a16="http://schemas.microsoft.com/office/drawing/2014/main" id="{276195AD-FC5E-5C48-9148-0B3C09BE2088}"/>
              </a:ext>
            </a:extLst>
          </p:cNvPr>
          <p:cNvSpPr/>
          <p:nvPr/>
        </p:nvSpPr>
        <p:spPr>
          <a:xfrm rot="5400000">
            <a:off x="5950085" y="1157860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F4985E4-BCDE-9B4C-B773-ED7BF557EBCB}"/>
              </a:ext>
            </a:extLst>
          </p:cNvPr>
          <p:cNvSpPr/>
          <p:nvPr/>
        </p:nvSpPr>
        <p:spPr>
          <a:xfrm>
            <a:off x="6231050" y="1837780"/>
            <a:ext cx="57408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dirty="0"/>
              <a:t>회원가입 한 아이디</a:t>
            </a:r>
            <a:r>
              <a:rPr lang="en-US" altLang="ko-KR" sz="2000" dirty="0"/>
              <a:t>,</a:t>
            </a:r>
            <a:r>
              <a:rPr lang="ko-KR" altLang="en-US" sz="2000" dirty="0"/>
              <a:t> 비밀번호 입력을 통해 로그인 가능 </a:t>
            </a:r>
            <a:endParaRPr lang="en-US" altLang="ko-KR" sz="2000" dirty="0"/>
          </a:p>
        </p:txBody>
      </p:sp>
      <p:sp>
        <p:nvSpPr>
          <p:cNvPr id="49" name="삼각형 48">
            <a:extLst>
              <a:ext uri="{FF2B5EF4-FFF2-40B4-BE49-F238E27FC236}">
                <a16:creationId xmlns:a16="http://schemas.microsoft.com/office/drawing/2014/main" id="{584CF067-D596-0C4B-8119-FFD6BD2B2488}"/>
              </a:ext>
            </a:extLst>
          </p:cNvPr>
          <p:cNvSpPr/>
          <p:nvPr/>
        </p:nvSpPr>
        <p:spPr>
          <a:xfrm rot="5400000">
            <a:off x="5950085" y="1939520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0B1EF99-9A8B-0F40-8BCC-7707C5921D0F}"/>
              </a:ext>
            </a:extLst>
          </p:cNvPr>
          <p:cNvSpPr/>
          <p:nvPr/>
        </p:nvSpPr>
        <p:spPr>
          <a:xfrm>
            <a:off x="6231050" y="2651015"/>
            <a:ext cx="57408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dirty="0"/>
              <a:t>회원가입 시 입력한 이름</a:t>
            </a:r>
            <a:r>
              <a:rPr lang="en-US" altLang="ko-KR" sz="2000" dirty="0"/>
              <a:t>, </a:t>
            </a:r>
            <a:r>
              <a:rPr lang="ko-KR" altLang="en-US" sz="2000" dirty="0"/>
              <a:t>핸드폰 번호</a:t>
            </a:r>
            <a:r>
              <a:rPr lang="en-US" altLang="ko-KR" sz="2000" dirty="0"/>
              <a:t>, </a:t>
            </a:r>
            <a:r>
              <a:rPr lang="ko-KR" altLang="en-US" sz="2000" dirty="0"/>
              <a:t>이메일 주소를 이용하여</a:t>
            </a:r>
            <a:r>
              <a:rPr lang="en-US" altLang="ko-KR" sz="2000" dirty="0"/>
              <a:t> ID </a:t>
            </a:r>
            <a:r>
              <a:rPr lang="ko-KR" altLang="en-US" sz="2000" dirty="0"/>
              <a:t>찾기</a:t>
            </a:r>
            <a:endParaRPr lang="en-US" altLang="ko-KR" sz="2000" dirty="0"/>
          </a:p>
        </p:txBody>
      </p:sp>
      <p:sp>
        <p:nvSpPr>
          <p:cNvPr id="51" name="삼각형 50">
            <a:extLst>
              <a:ext uri="{FF2B5EF4-FFF2-40B4-BE49-F238E27FC236}">
                <a16:creationId xmlns:a16="http://schemas.microsoft.com/office/drawing/2014/main" id="{D46A98AC-9E33-154F-BE80-3A7BF0C7C0AE}"/>
              </a:ext>
            </a:extLst>
          </p:cNvPr>
          <p:cNvSpPr/>
          <p:nvPr/>
        </p:nvSpPr>
        <p:spPr>
          <a:xfrm rot="5400000">
            <a:off x="5950085" y="2752755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BC7400C-9190-0A4F-A762-697AAEFFC3D5}"/>
              </a:ext>
            </a:extLst>
          </p:cNvPr>
          <p:cNvSpPr/>
          <p:nvPr/>
        </p:nvSpPr>
        <p:spPr>
          <a:xfrm>
            <a:off x="6231050" y="3491676"/>
            <a:ext cx="57408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dirty="0"/>
              <a:t>아이디</a:t>
            </a:r>
            <a:r>
              <a:rPr lang="en-US" altLang="ko-KR" sz="2000" dirty="0"/>
              <a:t>, </a:t>
            </a:r>
            <a:r>
              <a:rPr lang="ko-KR" altLang="en-US" sz="2000" dirty="0"/>
              <a:t>비밀번호 질문</a:t>
            </a:r>
            <a:r>
              <a:rPr lang="en-US" altLang="ko-KR" sz="2000" dirty="0"/>
              <a:t>&amp;</a:t>
            </a:r>
            <a:r>
              <a:rPr lang="ko-KR" altLang="en-US" sz="2000" dirty="0"/>
              <a:t>답변을 통해 </a:t>
            </a:r>
            <a:r>
              <a:rPr lang="en-US" altLang="ko-KR" sz="2000" dirty="0"/>
              <a:t>PW</a:t>
            </a:r>
            <a:r>
              <a:rPr lang="ko-KR" altLang="en-US" sz="2000" dirty="0"/>
              <a:t> 찾기</a:t>
            </a:r>
            <a:endParaRPr lang="en-US" altLang="ko-KR" sz="2000" dirty="0"/>
          </a:p>
        </p:txBody>
      </p:sp>
      <p:sp>
        <p:nvSpPr>
          <p:cNvPr id="53" name="삼각형 52">
            <a:extLst>
              <a:ext uri="{FF2B5EF4-FFF2-40B4-BE49-F238E27FC236}">
                <a16:creationId xmlns:a16="http://schemas.microsoft.com/office/drawing/2014/main" id="{31DBC04B-0399-2A49-8087-45255FA2EC6B}"/>
              </a:ext>
            </a:extLst>
          </p:cNvPr>
          <p:cNvSpPr/>
          <p:nvPr/>
        </p:nvSpPr>
        <p:spPr>
          <a:xfrm rot="5400000">
            <a:off x="5950085" y="3593416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5D4BBCA-069E-FD4F-8D1B-DDE38F6D8124}"/>
              </a:ext>
            </a:extLst>
          </p:cNvPr>
          <p:cNvSpPr txBox="1"/>
          <p:nvPr/>
        </p:nvSpPr>
        <p:spPr>
          <a:xfrm>
            <a:off x="9322040" y="329215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핵심기능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부가기능     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8285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4" grpId="0"/>
      <p:bldP spid="46" grpId="0" animBg="1"/>
      <p:bldP spid="48" grpId="0"/>
      <p:bldP spid="49" grpId="0" animBg="1"/>
      <p:bldP spid="50" grpId="0"/>
      <p:bldP spid="51" grpId="0" animBg="1"/>
      <p:bldP spid="52" grpId="0"/>
      <p:bldP spid="5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</a:rPr>
              <a:t>시스템 제공 기능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879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부가기능 </a:t>
            </a:r>
            <a:r>
              <a:rPr lang="en-US" altLang="ko-KR" b="1" dirty="0">
                <a:ln w="0"/>
              </a:rPr>
              <a:t>–</a:t>
            </a:r>
            <a:r>
              <a:rPr lang="ko-KR" altLang="en-US" b="1" dirty="0">
                <a:ln w="0"/>
              </a:rPr>
              <a:t> </a:t>
            </a:r>
            <a:r>
              <a:rPr lang="ko-KR" altLang="en-US" b="1" dirty="0" err="1">
                <a:ln w="0"/>
              </a:rPr>
              <a:t>마이페이지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DB3D7A9-7EDE-584A-9895-A4E39FD9CE1D}"/>
              </a:ext>
            </a:extLst>
          </p:cNvPr>
          <p:cNvGrpSpPr/>
          <p:nvPr/>
        </p:nvGrpSpPr>
        <p:grpSpPr>
          <a:xfrm>
            <a:off x="324468" y="1361686"/>
            <a:ext cx="8858036" cy="5142906"/>
            <a:chOff x="1554192" y="894242"/>
            <a:chExt cx="8736322" cy="544726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8BAC087-8DC7-E049-995A-6A3C199F3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554192" y="2741508"/>
              <a:ext cx="3600000" cy="3600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F708A36-8836-BB4D-8339-EEF0EEB9B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4189864" y="894242"/>
              <a:ext cx="3600000" cy="3600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87FE35A-5AFF-2748-8C64-78D4E3BC9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690514" y="2741508"/>
              <a:ext cx="3600000" cy="3600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6355A53-425C-E04E-9A61-346CAAD1C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17480" y="1240369"/>
              <a:ext cx="1945484" cy="278936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3D6AB77-E8AD-8B45-8BE5-AD1B43FCA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24494" y="3150957"/>
              <a:ext cx="1945485" cy="2683824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5EDA9A6-0954-C545-B2AA-3F62E6EF27F4}"/>
                </a:ext>
              </a:extLst>
            </p:cNvPr>
            <p:cNvSpPr/>
            <p:nvPr/>
          </p:nvSpPr>
          <p:spPr>
            <a:xfrm>
              <a:off x="5154192" y="3681608"/>
              <a:ext cx="1681688" cy="169993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C0321B5-7164-3F47-B1C9-D54289FF99FE}"/>
                </a:ext>
              </a:extLst>
            </p:cNvPr>
            <p:cNvPicPr>
              <a:picLocks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10000" y="3150957"/>
              <a:ext cx="1864800" cy="2698852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FAF1FE4-7E70-1640-8E97-6E2F207B3E70}"/>
                </a:ext>
              </a:extLst>
            </p:cNvPr>
            <p:cNvGrpSpPr/>
            <p:nvPr/>
          </p:nvGrpSpPr>
          <p:grpSpPr>
            <a:xfrm>
              <a:off x="6201940" y="3851601"/>
              <a:ext cx="1340899" cy="739672"/>
              <a:chOff x="8951079" y="250877"/>
              <a:chExt cx="3240921" cy="1178403"/>
            </a:xfrm>
          </p:grpSpPr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662C09C3-3080-1F4D-914F-04BB32AE634E}"/>
                  </a:ext>
                </a:extLst>
              </p:cNvPr>
              <p:cNvCxnSpPr/>
              <p:nvPr/>
            </p:nvCxnSpPr>
            <p:spPr>
              <a:xfrm>
                <a:off x="8951079" y="1429280"/>
                <a:ext cx="32409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24">
                <a:extLst>
                  <a:ext uri="{FF2B5EF4-FFF2-40B4-BE49-F238E27FC236}">
                    <a16:creationId xmlns:a16="http://schemas.microsoft.com/office/drawing/2014/main" id="{2DD538E3-B74F-EA45-8E2E-2CC728EB6B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1079" y="250877"/>
                <a:ext cx="0" cy="1167178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BF36456-DBFD-5646-87F8-F8ECCAB84161}"/>
                </a:ext>
              </a:extLst>
            </p:cNvPr>
            <p:cNvGrpSpPr/>
            <p:nvPr/>
          </p:nvGrpSpPr>
          <p:grpSpPr>
            <a:xfrm>
              <a:off x="2984045" y="2058389"/>
              <a:ext cx="1945484" cy="1329493"/>
              <a:chOff x="1027134" y="1027134"/>
              <a:chExt cx="2079321" cy="1405856"/>
            </a:xfrm>
          </p:grpSpPr>
          <p:cxnSp>
            <p:nvCxnSpPr>
              <p:cNvPr id="16" name="직선 연결선[R] 16">
                <a:extLst>
                  <a:ext uri="{FF2B5EF4-FFF2-40B4-BE49-F238E27FC236}">
                    <a16:creationId xmlns:a16="http://schemas.microsoft.com/office/drawing/2014/main" id="{8DC041A0-BFF5-0243-80A3-06A3B7F278CF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25D77175-7784-0340-8F0A-A26551F1858C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813C0B2-FFA5-8640-A175-52B0F8174EC3}"/>
                </a:ext>
              </a:extLst>
            </p:cNvPr>
            <p:cNvSpPr/>
            <p:nvPr/>
          </p:nvSpPr>
          <p:spPr>
            <a:xfrm>
              <a:off x="2868166" y="3398927"/>
              <a:ext cx="205989" cy="900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17D4BF2-F671-034D-AF16-4694345C6C3E}"/>
              </a:ext>
            </a:extLst>
          </p:cNvPr>
          <p:cNvSpPr/>
          <p:nvPr/>
        </p:nvSpPr>
        <p:spPr>
          <a:xfrm>
            <a:off x="5785426" y="1292453"/>
            <a:ext cx="6259089" cy="1082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AFDEA18-E0C4-A844-90F2-2E05C7E6B335}"/>
              </a:ext>
            </a:extLst>
          </p:cNvPr>
          <p:cNvSpPr/>
          <p:nvPr/>
        </p:nvSpPr>
        <p:spPr>
          <a:xfrm>
            <a:off x="6290041" y="1587062"/>
            <a:ext cx="59960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회원 가입 시 작성한 개인 정보 조회</a:t>
            </a:r>
            <a:r>
              <a:rPr lang="en-US" altLang="ko-KR" sz="2400" dirty="0"/>
              <a:t>/</a:t>
            </a:r>
            <a:r>
              <a:rPr lang="ko-KR" altLang="en-US" sz="2400" dirty="0"/>
              <a:t>수정</a:t>
            </a:r>
            <a:endParaRPr lang="en-US" altLang="ko-KR" sz="2400" dirty="0"/>
          </a:p>
        </p:txBody>
      </p:sp>
      <p:sp>
        <p:nvSpPr>
          <p:cNvPr id="26" name="삼각형 25">
            <a:extLst>
              <a:ext uri="{FF2B5EF4-FFF2-40B4-BE49-F238E27FC236}">
                <a16:creationId xmlns:a16="http://schemas.microsoft.com/office/drawing/2014/main" id="{49149CC7-BCD4-374E-B086-092203B4953B}"/>
              </a:ext>
            </a:extLst>
          </p:cNvPr>
          <p:cNvSpPr/>
          <p:nvPr/>
        </p:nvSpPr>
        <p:spPr>
          <a:xfrm rot="5400000">
            <a:off x="6009076" y="1688802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97B641-02B7-4447-A191-AE739F9DAACE}"/>
              </a:ext>
            </a:extLst>
          </p:cNvPr>
          <p:cNvSpPr txBox="1"/>
          <p:nvPr/>
        </p:nvSpPr>
        <p:spPr>
          <a:xfrm>
            <a:off x="9322040" y="329215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핵심기능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부가기능     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72953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</a:rPr>
              <a:t>시스템 제공 기능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7494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부가기능 </a:t>
            </a:r>
            <a:r>
              <a:rPr lang="en-US" altLang="ko-KR" b="1" dirty="0">
                <a:ln w="0"/>
              </a:rPr>
              <a:t>–</a:t>
            </a:r>
            <a:r>
              <a:rPr lang="ko-KR" altLang="en-US" b="1" dirty="0">
                <a:ln w="0"/>
              </a:rPr>
              <a:t> 공지사항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209688B-DE1C-7A4E-B2F5-230B1CDDE1AA}"/>
              </a:ext>
            </a:extLst>
          </p:cNvPr>
          <p:cNvGrpSpPr/>
          <p:nvPr/>
        </p:nvGrpSpPr>
        <p:grpSpPr>
          <a:xfrm>
            <a:off x="1513837" y="997478"/>
            <a:ext cx="8736322" cy="5447266"/>
            <a:chOff x="1582250" y="759618"/>
            <a:chExt cx="8736322" cy="5447266"/>
          </a:xfrm>
        </p:grpSpPr>
        <p:pic>
          <p:nvPicPr>
            <p:cNvPr id="21" name="그림 2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7C3416F2-9CC1-964A-B13D-4E32B72B3BBA}"/>
                </a:ext>
              </a:extLst>
            </p:cNvPr>
            <p:cNvPicPr>
              <a:picLocks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58850" y="3003751"/>
              <a:ext cx="1846800" cy="262440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8DF9BB9-CEBE-4141-9037-9BE1926A8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582250" y="2606884"/>
              <a:ext cx="3600000" cy="360000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D9CF6D1-6957-2D4D-BB2F-93268E5FC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4217922" y="759618"/>
              <a:ext cx="3600000" cy="360000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4AE4BB9-98B1-4F4A-A462-1DE96F536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718572" y="2606884"/>
              <a:ext cx="3600000" cy="3600000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3D5048A-E8ED-5844-A96C-A873FD14E8D6}"/>
                </a:ext>
              </a:extLst>
            </p:cNvPr>
            <p:cNvSpPr/>
            <p:nvPr/>
          </p:nvSpPr>
          <p:spPr>
            <a:xfrm>
              <a:off x="2614840" y="4275116"/>
              <a:ext cx="448993" cy="344237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FFB1CD3-A3A1-3340-86C2-4BB34D0F7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05587" y="1158803"/>
              <a:ext cx="1800000" cy="2630968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9E81785D-8202-2440-95E2-1CA0260D3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18572" y="2966884"/>
              <a:ext cx="1800000" cy="2840815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71FADE1-F7AA-C940-9AFD-8632AB2D426C}"/>
                </a:ext>
              </a:extLst>
            </p:cNvPr>
            <p:cNvSpPr/>
            <p:nvPr/>
          </p:nvSpPr>
          <p:spPr>
            <a:xfrm>
              <a:off x="6682946" y="1365588"/>
              <a:ext cx="187015" cy="190081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EAD86DC-06DB-154A-B5FF-0EDC4F31062E}"/>
                </a:ext>
              </a:extLst>
            </p:cNvPr>
            <p:cNvSpPr/>
            <p:nvPr/>
          </p:nvSpPr>
          <p:spPr>
            <a:xfrm>
              <a:off x="7618572" y="3204358"/>
              <a:ext cx="1800000" cy="500744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ACE416A-F846-724A-B0D5-06D666A947C3}"/>
                </a:ext>
              </a:extLst>
            </p:cNvPr>
            <p:cNvGrpSpPr/>
            <p:nvPr/>
          </p:nvGrpSpPr>
          <p:grpSpPr>
            <a:xfrm>
              <a:off x="2839336" y="1555669"/>
              <a:ext cx="2180410" cy="2719447"/>
              <a:chOff x="1027134" y="1027134"/>
              <a:chExt cx="2079321" cy="1405856"/>
            </a:xfrm>
          </p:grpSpPr>
          <p:cxnSp>
            <p:nvCxnSpPr>
              <p:cNvPr id="34" name="직선 연결선[R] 33">
                <a:extLst>
                  <a:ext uri="{FF2B5EF4-FFF2-40B4-BE49-F238E27FC236}">
                    <a16:creationId xmlns:a16="http://schemas.microsoft.com/office/drawing/2014/main" id="{7765B39A-FF08-7D4D-9A13-52A5DE2812AF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72A10DCB-7136-0C49-A5B7-8413553765B5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2086A0F0-C06C-1B4F-B18A-849277B562DE}"/>
                </a:ext>
              </a:extLst>
            </p:cNvPr>
            <p:cNvGrpSpPr/>
            <p:nvPr/>
          </p:nvGrpSpPr>
          <p:grpSpPr>
            <a:xfrm rot="5400000">
              <a:off x="6813474" y="1536899"/>
              <a:ext cx="1723947" cy="1610976"/>
              <a:chOff x="1027134" y="1027134"/>
              <a:chExt cx="2079321" cy="1405856"/>
            </a:xfrm>
          </p:grpSpPr>
          <p:cxnSp>
            <p:nvCxnSpPr>
              <p:cNvPr id="37" name="직선 연결선[R] 36">
                <a:extLst>
                  <a:ext uri="{FF2B5EF4-FFF2-40B4-BE49-F238E27FC236}">
                    <a16:creationId xmlns:a16="http://schemas.microsoft.com/office/drawing/2014/main" id="{4B4F81B2-0F15-944B-8210-E3602D7FB068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82CF1EB9-8E7C-6E48-B3A6-C1729DF42769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382D9B6-F2A9-484F-92D1-B8C035908EB5}"/>
              </a:ext>
            </a:extLst>
          </p:cNvPr>
          <p:cNvSpPr/>
          <p:nvPr/>
        </p:nvSpPr>
        <p:spPr>
          <a:xfrm>
            <a:off x="5519961" y="746767"/>
            <a:ext cx="6480311" cy="13083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8C98151-3117-D045-812A-866C77AD20FB}"/>
              </a:ext>
            </a:extLst>
          </p:cNvPr>
          <p:cNvSpPr/>
          <p:nvPr/>
        </p:nvSpPr>
        <p:spPr>
          <a:xfrm>
            <a:off x="6024576" y="1041376"/>
            <a:ext cx="59960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관리자가 게시한 창업 관련 프로그램</a:t>
            </a:r>
            <a:r>
              <a:rPr lang="en-US" altLang="ko-KR" sz="2400" dirty="0"/>
              <a:t>, </a:t>
            </a:r>
            <a:r>
              <a:rPr lang="ko-KR" altLang="en-US" sz="2400" dirty="0"/>
              <a:t>업데이트 예정 등의 공지사항 조회 가능</a:t>
            </a:r>
            <a:endParaRPr lang="en-US" altLang="ko-KR" sz="2400" dirty="0"/>
          </a:p>
        </p:txBody>
      </p:sp>
      <p:sp>
        <p:nvSpPr>
          <p:cNvPr id="43" name="삼각형 42">
            <a:extLst>
              <a:ext uri="{FF2B5EF4-FFF2-40B4-BE49-F238E27FC236}">
                <a16:creationId xmlns:a16="http://schemas.microsoft.com/office/drawing/2014/main" id="{599CE473-201A-E34A-B8FE-3FEE1657D338}"/>
              </a:ext>
            </a:extLst>
          </p:cNvPr>
          <p:cNvSpPr/>
          <p:nvPr/>
        </p:nvSpPr>
        <p:spPr>
          <a:xfrm rot="5400000">
            <a:off x="5743611" y="1143116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66C247-835B-AC40-AE1E-FF53AFAD8DAC}"/>
              </a:ext>
            </a:extLst>
          </p:cNvPr>
          <p:cNvSpPr txBox="1"/>
          <p:nvPr/>
        </p:nvSpPr>
        <p:spPr>
          <a:xfrm>
            <a:off x="9322040" y="329215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핵심기능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부가기능     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2643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2" grpId="0"/>
      <p:bldP spid="4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</a:rPr>
              <a:t>시스템 제공 기능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6484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부가기능 </a:t>
            </a:r>
            <a:r>
              <a:rPr lang="en-US" altLang="ko-KR" b="1" dirty="0">
                <a:ln w="0"/>
              </a:rPr>
              <a:t>–</a:t>
            </a:r>
            <a:r>
              <a:rPr lang="ko-KR" altLang="en-US" b="1" dirty="0">
                <a:ln w="0"/>
              </a:rPr>
              <a:t> 문의사항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8B5F96E-083E-BE44-A487-15B6EE67F9D4}"/>
              </a:ext>
            </a:extLst>
          </p:cNvPr>
          <p:cNvGrpSpPr/>
          <p:nvPr/>
        </p:nvGrpSpPr>
        <p:grpSpPr>
          <a:xfrm>
            <a:off x="356381" y="1462625"/>
            <a:ext cx="11521788" cy="5102341"/>
            <a:chOff x="-176180" y="500983"/>
            <a:chExt cx="11521788" cy="5102341"/>
          </a:xfrm>
        </p:grpSpPr>
        <p:pic>
          <p:nvPicPr>
            <p:cNvPr id="39" name="그림 38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B291DF22-7A1E-C54A-AF72-BC7791EABD53}"/>
                </a:ext>
              </a:extLst>
            </p:cNvPr>
            <p:cNvPicPr>
              <a:picLocks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0236" y="2607513"/>
              <a:ext cx="1669593" cy="2401201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B7D7E79A-BDF6-804C-8F5F-A981B2ECB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-176180" y="2265267"/>
              <a:ext cx="3240000" cy="3240000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7137BC9-7B1F-9C41-8E6E-126889E40A04}"/>
                </a:ext>
              </a:extLst>
            </p:cNvPr>
            <p:cNvSpPr/>
            <p:nvPr/>
          </p:nvSpPr>
          <p:spPr>
            <a:xfrm>
              <a:off x="1223158" y="3744867"/>
              <a:ext cx="427513" cy="328369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367A7BEB-A2EE-104F-A62F-4C54FC627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924561" y="511978"/>
              <a:ext cx="3240000" cy="3240000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6442BD6F-D110-6846-8510-A9C72F95F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3992949" y="2342922"/>
              <a:ext cx="3240000" cy="3240000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8C3B51F5-59DC-B447-B2D4-CA21C2E79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093690" y="500983"/>
              <a:ext cx="3240000" cy="3240000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D07A5630-1129-8F4F-9CF1-8EDDC9017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8217" y="860630"/>
              <a:ext cx="1628352" cy="2401200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44310D8B-45F6-594C-A3DB-FF4061E82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95698" y="834370"/>
              <a:ext cx="1650557" cy="2401200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1D979C71-B373-F743-AF7B-912286AAB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94957" y="2661585"/>
              <a:ext cx="1650557" cy="2401200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90511D02-B5B0-8646-8725-353667705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109208" y="2366924"/>
              <a:ext cx="3236400" cy="3236400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6B1A6F72-427A-CA4D-B212-07704E2EA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04512" y="2686892"/>
              <a:ext cx="1650557" cy="2401200"/>
            </a:xfrm>
            <a:prstGeom prst="rect">
              <a:avLst/>
            </a:prstGeom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00D7DAB-C4E5-1F4C-8598-8060B0FDD897}"/>
                </a:ext>
              </a:extLst>
            </p:cNvPr>
            <p:cNvSpPr/>
            <p:nvPr/>
          </p:nvSpPr>
          <p:spPr>
            <a:xfrm>
              <a:off x="2855757" y="2905717"/>
              <a:ext cx="1404000" cy="2520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F30E1890-CAFE-8247-A461-F0A58D5760B3}"/>
                </a:ext>
              </a:extLst>
            </p:cNvPr>
            <p:cNvGrpSpPr/>
            <p:nvPr/>
          </p:nvGrpSpPr>
          <p:grpSpPr>
            <a:xfrm>
              <a:off x="3531412" y="3162609"/>
              <a:ext cx="1340899" cy="739672"/>
              <a:chOff x="8951079" y="250877"/>
              <a:chExt cx="3240921" cy="1178403"/>
            </a:xfrm>
          </p:grpSpPr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6F63C4C7-4DD3-6B40-B307-40EBCEE6FA01}"/>
                  </a:ext>
                </a:extLst>
              </p:cNvPr>
              <p:cNvCxnSpPr/>
              <p:nvPr/>
            </p:nvCxnSpPr>
            <p:spPr>
              <a:xfrm>
                <a:off x="8951079" y="1429280"/>
                <a:ext cx="32409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[R] 52">
                <a:extLst>
                  <a:ext uri="{FF2B5EF4-FFF2-40B4-BE49-F238E27FC236}">
                    <a16:creationId xmlns:a16="http://schemas.microsoft.com/office/drawing/2014/main" id="{62F27C66-CE2D-B04B-9390-152E5BB476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1079" y="250877"/>
                <a:ext cx="0" cy="1167178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73A86B5-141D-AD4F-B789-A4BAC5CF9B41}"/>
                </a:ext>
              </a:extLst>
            </p:cNvPr>
            <p:cNvSpPr/>
            <p:nvPr/>
          </p:nvSpPr>
          <p:spPr>
            <a:xfrm>
              <a:off x="6153065" y="3919213"/>
              <a:ext cx="213756" cy="1080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714FD2B2-4CB4-FC46-9845-6D7F3A8CAEF2}"/>
                </a:ext>
              </a:extLst>
            </p:cNvPr>
            <p:cNvGrpSpPr/>
            <p:nvPr/>
          </p:nvGrpSpPr>
          <p:grpSpPr>
            <a:xfrm>
              <a:off x="6252199" y="1418068"/>
              <a:ext cx="639248" cy="2501145"/>
              <a:chOff x="1027134" y="1027134"/>
              <a:chExt cx="2079321" cy="1405856"/>
            </a:xfrm>
          </p:grpSpPr>
          <p:cxnSp>
            <p:nvCxnSpPr>
              <p:cNvPr id="56" name="직선 연결선[R] 55">
                <a:extLst>
                  <a:ext uri="{FF2B5EF4-FFF2-40B4-BE49-F238E27FC236}">
                    <a16:creationId xmlns:a16="http://schemas.microsoft.com/office/drawing/2014/main" id="{89AC3326-7A0F-1346-8909-CC466B3327A3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FBEF9BD7-51AD-BA45-B42B-2D3D8F5AE3CC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056CEA20-DD08-BD41-8965-1749458A47C7}"/>
                </a:ext>
              </a:extLst>
            </p:cNvPr>
            <p:cNvSpPr/>
            <p:nvPr/>
          </p:nvSpPr>
          <p:spPr>
            <a:xfrm>
              <a:off x="8372103" y="899437"/>
              <a:ext cx="159489" cy="120377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876CFB5A-F875-8349-A485-354C6ACB6307}"/>
                </a:ext>
              </a:extLst>
            </p:cNvPr>
            <p:cNvGrpSpPr/>
            <p:nvPr/>
          </p:nvGrpSpPr>
          <p:grpSpPr>
            <a:xfrm>
              <a:off x="1456670" y="1418068"/>
              <a:ext cx="1156925" cy="2322915"/>
              <a:chOff x="1027134" y="1027134"/>
              <a:chExt cx="2079321" cy="1405856"/>
            </a:xfrm>
          </p:grpSpPr>
          <p:cxnSp>
            <p:nvCxnSpPr>
              <p:cNvPr id="60" name="직선 연결선[R] 59">
                <a:extLst>
                  <a:ext uri="{FF2B5EF4-FFF2-40B4-BE49-F238E27FC236}">
                    <a16:creationId xmlns:a16="http://schemas.microsoft.com/office/drawing/2014/main" id="{67C120F4-3798-D547-8801-FD9F6F4AAF28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F13006DA-A3F4-314B-9BFC-12F8E7273D86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DE1DC2EF-8FBC-F342-855A-65ECE05A0BA7}"/>
                </a:ext>
              </a:extLst>
            </p:cNvPr>
            <p:cNvGrpSpPr/>
            <p:nvPr/>
          </p:nvGrpSpPr>
          <p:grpSpPr>
            <a:xfrm rot="5400000">
              <a:off x="8250964" y="1418918"/>
              <a:ext cx="1806115" cy="1167488"/>
              <a:chOff x="1027134" y="1027134"/>
              <a:chExt cx="2079321" cy="1405856"/>
            </a:xfrm>
          </p:grpSpPr>
          <p:cxnSp>
            <p:nvCxnSpPr>
              <p:cNvPr id="63" name="직선 연결선[R] 62">
                <a:extLst>
                  <a:ext uri="{FF2B5EF4-FFF2-40B4-BE49-F238E27FC236}">
                    <a16:creationId xmlns:a16="http://schemas.microsoft.com/office/drawing/2014/main" id="{99880B84-E0CC-5D41-9262-BF81BECC6EC2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20303E78-6F4D-BB4E-8195-4A02879D70D2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42D561BF-1FC5-0C44-9286-9B19C5A5B1B7}"/>
                </a:ext>
              </a:extLst>
            </p:cNvPr>
            <p:cNvCxnSpPr>
              <a:cxnSpLocks/>
              <a:stCxn id="58" idx="1"/>
            </p:cNvCxnSpPr>
            <p:nvPr/>
          </p:nvCxnSpPr>
          <p:spPr>
            <a:xfrm flipH="1" flipV="1">
              <a:off x="5620235" y="959625"/>
              <a:ext cx="2751868" cy="1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E4F7702D-EFE2-E44E-857D-2CFE20654E6F}"/>
                </a:ext>
              </a:extLst>
            </p:cNvPr>
            <p:cNvCxnSpPr/>
            <p:nvPr/>
          </p:nvCxnSpPr>
          <p:spPr>
            <a:xfrm>
              <a:off x="5620235" y="959625"/>
              <a:ext cx="0" cy="619459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57E2F4DE-CDF1-E74F-8FFA-E9D06F3E22FF}"/>
                </a:ext>
              </a:extLst>
            </p:cNvPr>
            <p:cNvCxnSpPr/>
            <p:nvPr/>
          </p:nvCxnSpPr>
          <p:spPr>
            <a:xfrm flipH="1">
              <a:off x="4481029" y="1576645"/>
              <a:ext cx="1139206" cy="0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C0820C2-655E-9748-B0AF-74245DBE2553}"/>
                </a:ext>
              </a:extLst>
            </p:cNvPr>
            <p:cNvSpPr/>
            <p:nvPr/>
          </p:nvSpPr>
          <p:spPr>
            <a:xfrm>
              <a:off x="6904494" y="1030857"/>
              <a:ext cx="1657887" cy="137493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3365A30-71F0-B742-BEB1-1683539186D1}"/>
                </a:ext>
              </a:extLst>
            </p:cNvPr>
            <p:cNvSpPr/>
            <p:nvPr/>
          </p:nvSpPr>
          <p:spPr>
            <a:xfrm>
              <a:off x="8896946" y="2894224"/>
              <a:ext cx="1657887" cy="3240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8EC14E4-2623-4F4B-B78C-E2F6BE648C6B}"/>
              </a:ext>
            </a:extLst>
          </p:cNvPr>
          <p:cNvSpPr/>
          <p:nvPr/>
        </p:nvSpPr>
        <p:spPr>
          <a:xfrm>
            <a:off x="5475716" y="761515"/>
            <a:ext cx="6480311" cy="17273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03F23CC-C6A3-694B-AD03-A7216041BFFF}"/>
              </a:ext>
            </a:extLst>
          </p:cNvPr>
          <p:cNvSpPr/>
          <p:nvPr/>
        </p:nvSpPr>
        <p:spPr>
          <a:xfrm>
            <a:off x="5980331" y="1056124"/>
            <a:ext cx="59960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사용자는 문의사항을 작성 가능</a:t>
            </a:r>
            <a:endParaRPr lang="en-US" altLang="ko-KR" sz="2400" dirty="0"/>
          </a:p>
        </p:txBody>
      </p:sp>
      <p:sp>
        <p:nvSpPr>
          <p:cNvPr id="73" name="삼각형 72">
            <a:extLst>
              <a:ext uri="{FF2B5EF4-FFF2-40B4-BE49-F238E27FC236}">
                <a16:creationId xmlns:a16="http://schemas.microsoft.com/office/drawing/2014/main" id="{8410E312-2789-7644-9D03-DA0E1D9ADEE8}"/>
              </a:ext>
            </a:extLst>
          </p:cNvPr>
          <p:cNvSpPr/>
          <p:nvPr/>
        </p:nvSpPr>
        <p:spPr>
          <a:xfrm rot="5400000">
            <a:off x="5699366" y="1157864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ACE0CF9-AF10-0549-AA71-DD2C452BE98A}"/>
              </a:ext>
            </a:extLst>
          </p:cNvPr>
          <p:cNvSpPr/>
          <p:nvPr/>
        </p:nvSpPr>
        <p:spPr>
          <a:xfrm>
            <a:off x="5980331" y="1719801"/>
            <a:ext cx="59960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자신이 작성했던 문의사항 조회 가능</a:t>
            </a:r>
            <a:endParaRPr lang="en-US" altLang="ko-KR" sz="2400" dirty="0"/>
          </a:p>
        </p:txBody>
      </p:sp>
      <p:sp>
        <p:nvSpPr>
          <p:cNvPr id="75" name="삼각형 74">
            <a:extLst>
              <a:ext uri="{FF2B5EF4-FFF2-40B4-BE49-F238E27FC236}">
                <a16:creationId xmlns:a16="http://schemas.microsoft.com/office/drawing/2014/main" id="{F6C7AB3A-65AC-EF4F-8F02-62C8584669DF}"/>
              </a:ext>
            </a:extLst>
          </p:cNvPr>
          <p:cNvSpPr/>
          <p:nvPr/>
        </p:nvSpPr>
        <p:spPr>
          <a:xfrm rot="5400000">
            <a:off x="5699366" y="1821541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BC7938E-CF91-6C40-AE37-47A8285D0C13}"/>
              </a:ext>
            </a:extLst>
          </p:cNvPr>
          <p:cNvSpPr txBox="1"/>
          <p:nvPr/>
        </p:nvSpPr>
        <p:spPr>
          <a:xfrm>
            <a:off x="9322040" y="329215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핵심기능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부가기능     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9715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/>
      <p:bldP spid="73" grpId="0" animBg="1"/>
      <p:bldP spid="74" grpId="0"/>
      <p:bldP spid="7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</a:rPr>
              <a:t>시스템 제공 기능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6484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부가기능 </a:t>
            </a:r>
            <a:r>
              <a:rPr lang="en-US" altLang="ko-KR" b="1" dirty="0">
                <a:ln w="0"/>
              </a:rPr>
              <a:t>–</a:t>
            </a:r>
            <a:r>
              <a:rPr lang="ko-KR" altLang="en-US" b="1" dirty="0">
                <a:ln w="0"/>
              </a:rPr>
              <a:t> </a:t>
            </a:r>
            <a:r>
              <a:rPr lang="ko-KR" altLang="en-US" b="1" dirty="0" err="1">
                <a:ln w="0"/>
              </a:rPr>
              <a:t>관심목록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9CF0300-DAEB-B647-9247-836017B6414D}"/>
              </a:ext>
            </a:extLst>
          </p:cNvPr>
          <p:cNvGrpSpPr/>
          <p:nvPr/>
        </p:nvGrpSpPr>
        <p:grpSpPr>
          <a:xfrm>
            <a:off x="715440" y="1308050"/>
            <a:ext cx="10377664" cy="5229013"/>
            <a:chOff x="-139672" y="506534"/>
            <a:chExt cx="10377664" cy="522901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247992B-2743-1645-8007-4AA0C81F7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-139672" y="2036868"/>
              <a:ext cx="3600000" cy="3600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F040174-37E3-284B-82EF-E749207FA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2115503" y="506534"/>
              <a:ext cx="3600000" cy="3600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015925A-E9FB-F24B-A02D-0C721595D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4372838" y="2135547"/>
              <a:ext cx="3600000" cy="3600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5B7609D-CC1D-AD4C-A562-6D5D7D176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09009" y="874127"/>
              <a:ext cx="1827023" cy="269561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7C21CDA-BAE7-FD42-9E7F-0CE3CD5DF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56131" y="2543168"/>
              <a:ext cx="1827023" cy="26388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73C1890-8474-0A45-B324-229383E90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1674" y="2432614"/>
              <a:ext cx="1800000" cy="263815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D54A0D3-D60F-7445-9899-92E390A84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637992" y="506534"/>
              <a:ext cx="3600000" cy="36000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335C4AE-603B-174D-92A9-DFFE55659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21550" y="906322"/>
              <a:ext cx="1826758" cy="263880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D56E29A-48F5-F847-B4AF-A9351BF4A893}"/>
                </a:ext>
              </a:extLst>
            </p:cNvPr>
            <p:cNvSpPr/>
            <p:nvPr/>
          </p:nvSpPr>
          <p:spPr>
            <a:xfrm>
              <a:off x="2339439" y="2473765"/>
              <a:ext cx="231174" cy="186307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774A380C-8894-6043-A36A-22417E3A0C70}"/>
                </a:ext>
              </a:extLst>
            </p:cNvPr>
            <p:cNvCxnSpPr/>
            <p:nvPr/>
          </p:nvCxnSpPr>
          <p:spPr>
            <a:xfrm>
              <a:off x="2570613" y="2543168"/>
              <a:ext cx="1466997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55E2E48F-2388-BA4A-B1F3-7E579BECCA70}"/>
                </a:ext>
              </a:extLst>
            </p:cNvPr>
            <p:cNvCxnSpPr>
              <a:cxnSpLocks/>
            </p:cNvCxnSpPr>
            <p:nvPr/>
          </p:nvCxnSpPr>
          <p:spPr>
            <a:xfrm>
              <a:off x="4037611" y="2531293"/>
              <a:ext cx="0" cy="330662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4949A2F0-11AC-D94F-98D8-517B34264690}"/>
                </a:ext>
              </a:extLst>
            </p:cNvPr>
            <p:cNvCxnSpPr>
              <a:cxnSpLocks/>
            </p:cNvCxnSpPr>
            <p:nvPr/>
          </p:nvCxnSpPr>
          <p:spPr>
            <a:xfrm>
              <a:off x="4037613" y="2861955"/>
              <a:ext cx="1218518" cy="0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DDB418D-6B0E-E944-9CC1-F950A36935C8}"/>
                </a:ext>
              </a:extLst>
            </p:cNvPr>
            <p:cNvSpPr/>
            <p:nvPr/>
          </p:nvSpPr>
          <p:spPr>
            <a:xfrm>
              <a:off x="5269061" y="2741796"/>
              <a:ext cx="1798396" cy="1800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3E6D6A6-AD63-4E43-9A6B-50EAB6BA810B}"/>
                </a:ext>
              </a:extLst>
            </p:cNvPr>
            <p:cNvSpPr/>
            <p:nvPr/>
          </p:nvSpPr>
          <p:spPr>
            <a:xfrm>
              <a:off x="3001092" y="1459255"/>
              <a:ext cx="953391" cy="131558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3392379-8F08-AE4D-B560-49782C806118}"/>
                </a:ext>
              </a:extLst>
            </p:cNvPr>
            <p:cNvGrpSpPr/>
            <p:nvPr/>
          </p:nvGrpSpPr>
          <p:grpSpPr>
            <a:xfrm>
              <a:off x="3476005" y="1610739"/>
              <a:ext cx="1695252" cy="2544126"/>
              <a:chOff x="4699768" y="3113469"/>
              <a:chExt cx="691629" cy="1589160"/>
            </a:xfrm>
          </p:grpSpPr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3E54A2C-D7A4-F845-BEC3-4EE3618F4020}"/>
                  </a:ext>
                </a:extLst>
              </p:cNvPr>
              <p:cNvCxnSpPr/>
              <p:nvPr/>
            </p:nvCxnSpPr>
            <p:spPr>
              <a:xfrm>
                <a:off x="4699768" y="3113469"/>
                <a:ext cx="0" cy="1577284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9497A98C-484E-0348-82C2-6EAE42F898BA}"/>
                  </a:ext>
                </a:extLst>
              </p:cNvPr>
              <p:cNvCxnSpPr/>
              <p:nvPr/>
            </p:nvCxnSpPr>
            <p:spPr>
              <a:xfrm>
                <a:off x="4699768" y="4702629"/>
                <a:ext cx="691629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2AFD9F6-7B89-8B4E-A812-85E46023E03E}"/>
                </a:ext>
              </a:extLst>
            </p:cNvPr>
            <p:cNvGrpSpPr/>
            <p:nvPr/>
          </p:nvGrpSpPr>
          <p:grpSpPr>
            <a:xfrm>
              <a:off x="6176253" y="1701987"/>
              <a:ext cx="1242126" cy="1030262"/>
              <a:chOff x="1027134" y="1027134"/>
              <a:chExt cx="2079321" cy="1405856"/>
            </a:xfrm>
          </p:grpSpPr>
          <p:cxnSp>
            <p:nvCxnSpPr>
              <p:cNvPr id="23" name="직선 연결선[R] 22">
                <a:extLst>
                  <a:ext uri="{FF2B5EF4-FFF2-40B4-BE49-F238E27FC236}">
                    <a16:creationId xmlns:a16="http://schemas.microsoft.com/office/drawing/2014/main" id="{1AA2C3E4-AA29-F94F-93BB-AB15354360AC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70B3B06F-E25D-8844-981F-571D6DF325C5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5D44D06-6459-1A44-9A7E-661AB35BDF59}"/>
              </a:ext>
            </a:extLst>
          </p:cNvPr>
          <p:cNvSpPr/>
          <p:nvPr/>
        </p:nvSpPr>
        <p:spPr>
          <a:xfrm>
            <a:off x="5475716" y="820508"/>
            <a:ext cx="6480311" cy="13083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698EC4D-97B6-FC49-9060-49EBC19065DE}"/>
              </a:ext>
            </a:extLst>
          </p:cNvPr>
          <p:cNvSpPr/>
          <p:nvPr/>
        </p:nvSpPr>
        <p:spPr>
          <a:xfrm>
            <a:off x="5881178" y="1115117"/>
            <a:ext cx="62172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로그인 한 사용자 상권 분석 기능 이용 중에 관심있는 지역 저장 가능</a:t>
            </a:r>
            <a:endParaRPr lang="en-US" altLang="ko-KR" sz="2400" dirty="0"/>
          </a:p>
        </p:txBody>
      </p:sp>
      <p:sp>
        <p:nvSpPr>
          <p:cNvPr id="34" name="삼각형 33">
            <a:extLst>
              <a:ext uri="{FF2B5EF4-FFF2-40B4-BE49-F238E27FC236}">
                <a16:creationId xmlns:a16="http://schemas.microsoft.com/office/drawing/2014/main" id="{B1F7E692-94C7-A148-AE8D-8FB5CCD638F8}"/>
              </a:ext>
            </a:extLst>
          </p:cNvPr>
          <p:cNvSpPr/>
          <p:nvPr/>
        </p:nvSpPr>
        <p:spPr>
          <a:xfrm rot="5400000">
            <a:off x="5699366" y="1216857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528556-3FEF-604F-8FEB-8289CB75FF31}"/>
              </a:ext>
            </a:extLst>
          </p:cNvPr>
          <p:cNvSpPr txBox="1"/>
          <p:nvPr/>
        </p:nvSpPr>
        <p:spPr>
          <a:xfrm>
            <a:off x="9322040" y="329215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핵심기능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부가기능     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0878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3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86784" y="2143078"/>
            <a:ext cx="1509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dirty="0">
                <a:latin typeface="+mn-ea"/>
              </a:rPr>
              <a:t>목차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5548842" y="2334627"/>
            <a:ext cx="507502" cy="376397"/>
            <a:chOff x="5548842" y="2334627"/>
            <a:chExt cx="507502" cy="376397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5548842" y="233462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5548842" y="246628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5548842" y="2597939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896450" y="233462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5896450" y="246628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896450" y="2597939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3" name="직선 연결선 12"/>
          <p:cNvCxnSpPr>
            <a:cxnSpLocks/>
          </p:cNvCxnSpPr>
          <p:nvPr/>
        </p:nvCxnSpPr>
        <p:spPr>
          <a:xfrm>
            <a:off x="5480623" y="3165410"/>
            <a:ext cx="15766" cy="261309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25747" y="3268154"/>
            <a:ext cx="2689304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프로젝트 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25747" y="3668264"/>
            <a:ext cx="2689304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프로젝트 구성</a:t>
            </a:r>
            <a:endParaRPr lang="en-US" altLang="ko-KR" dirty="0"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25746" y="4062890"/>
            <a:ext cx="3500565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시스템 제공 기능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16433" y="32494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1.</a:t>
            </a:r>
            <a:endParaRPr lang="ko-KR" altLang="en-US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21691" y="36390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2.</a:t>
            </a:r>
            <a:endParaRPr lang="ko-KR" altLang="en-US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21691" y="40286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3.</a:t>
            </a:r>
            <a:endParaRPr lang="ko-KR" altLang="en-US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165813-87BC-4385-ADA2-537CB62ADDCD}"/>
              </a:ext>
            </a:extLst>
          </p:cNvPr>
          <p:cNvSpPr txBox="1"/>
          <p:nvPr/>
        </p:nvSpPr>
        <p:spPr>
          <a:xfrm>
            <a:off x="4910302" y="4411202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4.</a:t>
            </a:r>
            <a:endParaRPr lang="ko-KR" altLang="en-US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073F18-050E-4EB1-8A5E-395D731860DC}"/>
              </a:ext>
            </a:extLst>
          </p:cNvPr>
          <p:cNvSpPr txBox="1"/>
          <p:nvPr/>
        </p:nvSpPr>
        <p:spPr>
          <a:xfrm>
            <a:off x="5625745" y="4458726"/>
            <a:ext cx="3500565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기술 사용 및 장점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19A29E-17A3-4741-B077-6A7048BB79DC}"/>
              </a:ext>
            </a:extLst>
          </p:cNvPr>
          <p:cNvSpPr txBox="1"/>
          <p:nvPr/>
        </p:nvSpPr>
        <p:spPr>
          <a:xfrm>
            <a:off x="4910302" y="4796067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5.</a:t>
            </a:r>
            <a:endParaRPr lang="ko-KR" altLang="en-US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F805A3-9D90-2549-91C5-1C66C7D45529}"/>
              </a:ext>
            </a:extLst>
          </p:cNvPr>
          <p:cNvSpPr txBox="1"/>
          <p:nvPr/>
        </p:nvSpPr>
        <p:spPr>
          <a:xfrm>
            <a:off x="5625745" y="4843039"/>
            <a:ext cx="3500565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기대효과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1255C2-141D-6341-A750-C09E04BA4D7A}"/>
              </a:ext>
            </a:extLst>
          </p:cNvPr>
          <p:cNvSpPr txBox="1"/>
          <p:nvPr/>
        </p:nvSpPr>
        <p:spPr>
          <a:xfrm>
            <a:off x="4910302" y="5189767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6.</a:t>
            </a:r>
            <a:endParaRPr lang="ko-KR" altLang="en-US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1DF714-2021-1448-970D-F3FDC407ABF3}"/>
              </a:ext>
            </a:extLst>
          </p:cNvPr>
          <p:cNvSpPr txBox="1"/>
          <p:nvPr/>
        </p:nvSpPr>
        <p:spPr>
          <a:xfrm>
            <a:off x="5625745" y="5236739"/>
            <a:ext cx="3500565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994392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9" y="3529676"/>
            <a:ext cx="3047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4.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5C4981B-8484-4625-80F4-D03D9E44A62D}"/>
              </a:ext>
            </a:extLst>
          </p:cNvPr>
          <p:cNvSpPr txBox="1"/>
          <p:nvPr/>
        </p:nvSpPr>
        <p:spPr>
          <a:xfrm>
            <a:off x="8382070" y="4024550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데이터 </a:t>
            </a:r>
            <a:r>
              <a:rPr lang="ko-KR" altLang="en-US" sz="1400" dirty="0" err="1">
                <a:latin typeface="+mn-ea"/>
              </a:rPr>
              <a:t>크롤링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B026D7-D908-4D47-BEB8-4AB715D4550C}"/>
              </a:ext>
            </a:extLst>
          </p:cNvPr>
          <p:cNvSpPr txBox="1"/>
          <p:nvPr/>
        </p:nvSpPr>
        <p:spPr>
          <a:xfrm>
            <a:off x="8382070" y="4322648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데이터 분석법</a:t>
            </a:r>
          </a:p>
        </p:txBody>
      </p:sp>
    </p:spTree>
    <p:extLst>
      <p:ext uri="{BB962C8B-B14F-4D97-AF65-F5344CB8AC3E}">
        <p14:creationId xmlns:p14="http://schemas.microsoft.com/office/powerpoint/2010/main" val="4010109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140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데이터 </a:t>
            </a:r>
            <a:r>
              <a:rPr lang="ko-KR" altLang="en-US" sz="2400" b="1" dirty="0" err="1">
                <a:ln w="0"/>
              </a:rPr>
              <a:t>크롤링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BA3000E-903C-B74A-BC0A-64285A82D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4" y="1514375"/>
            <a:ext cx="12089089" cy="351482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61746" y="5384800"/>
            <a:ext cx="10938832" cy="938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11452F-5077-8046-BA27-847389E519D1}"/>
              </a:ext>
            </a:extLst>
          </p:cNvPr>
          <p:cNvSpPr txBox="1"/>
          <p:nvPr/>
        </p:nvSpPr>
        <p:spPr>
          <a:xfrm>
            <a:off x="1027034" y="5640115"/>
            <a:ext cx="5614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BASE_URL </a:t>
            </a:r>
            <a:r>
              <a:rPr kumimoji="1" lang="ko-KR" altLang="en-US" sz="2400" dirty="0"/>
              <a:t>설정 및 파일 저장 형식 설정</a:t>
            </a: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ADCA1564-5702-5C40-97B7-2D414E51CF17}"/>
              </a:ext>
            </a:extLst>
          </p:cNvPr>
          <p:cNvSpPr/>
          <p:nvPr/>
        </p:nvSpPr>
        <p:spPr>
          <a:xfrm rot="5400000">
            <a:off x="776038" y="5734674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80541E-C450-5F40-8963-DEAAF4BD1CC2}"/>
              </a:ext>
            </a:extLst>
          </p:cNvPr>
          <p:cNvSpPr txBox="1"/>
          <p:nvPr/>
        </p:nvSpPr>
        <p:spPr>
          <a:xfrm>
            <a:off x="8611076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데이터 </a:t>
            </a:r>
            <a:r>
              <a:rPr lang="ko-KR" altLang="en-US" sz="1200" b="1" u="sng" dirty="0" err="1">
                <a:solidFill>
                  <a:srgbClr val="C00000"/>
                </a:solidFill>
                <a:latin typeface="+mj-ea"/>
                <a:ea typeface="+mj-ea"/>
              </a:rPr>
              <a:t>크롤링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ko-KR" altLang="en-US" sz="1200" dirty="0">
                <a:latin typeface="+mj-ea"/>
                <a:ea typeface="+mj-ea"/>
              </a:rPr>
              <a:t>데이터 분석법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23589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140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데이터 </a:t>
            </a:r>
            <a:r>
              <a:rPr lang="ko-KR" altLang="en-US" sz="2400" b="1" dirty="0" err="1">
                <a:ln w="0"/>
              </a:rPr>
              <a:t>크롤링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C1D4CE-32BF-F342-ABF0-1D3F765E7B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645" y="1262280"/>
            <a:ext cx="9844710" cy="421369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D1C154C-B0D5-574F-A2EB-1F16427E2CA7}"/>
              </a:ext>
            </a:extLst>
          </p:cNvPr>
          <p:cNvSpPr/>
          <p:nvPr/>
        </p:nvSpPr>
        <p:spPr>
          <a:xfrm>
            <a:off x="626584" y="5511594"/>
            <a:ext cx="10938832" cy="11984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442F2A-9652-7A46-B936-52FAB626B119}"/>
              </a:ext>
            </a:extLst>
          </p:cNvPr>
          <p:cNvSpPr txBox="1"/>
          <p:nvPr/>
        </p:nvSpPr>
        <p:spPr>
          <a:xfrm>
            <a:off x="991872" y="5716820"/>
            <a:ext cx="10320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/>
              <a:t>상호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</a:t>
            </a:r>
            <a:r>
              <a:rPr kumimoji="1" lang="ko-KR" altLang="en-US" sz="2400" dirty="0" err="1"/>
              <a:t>영업표지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대표자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업종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사업자등록일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대표번호 등 총 </a:t>
            </a:r>
            <a:r>
              <a:rPr kumimoji="1" lang="en-US" altLang="ko-KR" sz="2400" dirty="0"/>
              <a:t>13</a:t>
            </a:r>
            <a:r>
              <a:rPr kumimoji="1" lang="ko-KR" altLang="en-US" sz="2400" dirty="0"/>
              <a:t>가지 종류의 프랜차이즈 정보를 출력한다</a:t>
            </a:r>
            <a:r>
              <a:rPr kumimoji="1" lang="en-US" altLang="ko-KR" sz="2400" dirty="0"/>
              <a:t>.</a:t>
            </a:r>
            <a:endParaRPr kumimoji="1" lang="ko-KR" altLang="en-US" sz="2400" dirty="0"/>
          </a:p>
        </p:txBody>
      </p:sp>
      <p:sp>
        <p:nvSpPr>
          <p:cNvPr id="10" name="삼각형 9">
            <a:extLst>
              <a:ext uri="{FF2B5EF4-FFF2-40B4-BE49-F238E27FC236}">
                <a16:creationId xmlns:a16="http://schemas.microsoft.com/office/drawing/2014/main" id="{B8D0F252-9490-064C-9FFE-1931BB14EEE4}"/>
              </a:ext>
            </a:extLst>
          </p:cNvPr>
          <p:cNvSpPr/>
          <p:nvPr/>
        </p:nvSpPr>
        <p:spPr>
          <a:xfrm rot="5400000">
            <a:off x="740876" y="5840876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E49ADC-2D7E-1640-B454-CCED9F975677}"/>
              </a:ext>
            </a:extLst>
          </p:cNvPr>
          <p:cNvSpPr txBox="1"/>
          <p:nvPr/>
        </p:nvSpPr>
        <p:spPr>
          <a:xfrm>
            <a:off x="8611076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데이터 </a:t>
            </a:r>
            <a:r>
              <a:rPr lang="ko-KR" altLang="en-US" sz="1200" b="1" u="sng" dirty="0" err="1">
                <a:solidFill>
                  <a:srgbClr val="C00000"/>
                </a:solidFill>
                <a:latin typeface="+mj-ea"/>
                <a:ea typeface="+mj-ea"/>
              </a:rPr>
              <a:t>크롤링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ko-KR" altLang="en-US" sz="1200" dirty="0">
                <a:latin typeface="+mj-ea"/>
                <a:ea typeface="+mj-ea"/>
              </a:rPr>
              <a:t>데이터 분석법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3680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9974776-6A16-D24C-8A55-8844007DC3E9}"/>
              </a:ext>
            </a:extLst>
          </p:cNvPr>
          <p:cNvSpPr/>
          <p:nvPr/>
        </p:nvSpPr>
        <p:spPr>
          <a:xfrm>
            <a:off x="2386848" y="6272281"/>
            <a:ext cx="7279628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140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/>
              <a:t>데이터 분석법</a:t>
            </a:r>
            <a:endParaRPr lang="ko-KR" altLang="en-US" sz="2400" b="1" u="sng" dirty="0">
              <a:solidFill>
                <a:srgbClr val="C00000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7A1C0-18FB-0345-9958-1D5FA6751EE7}"/>
              </a:ext>
            </a:extLst>
          </p:cNvPr>
          <p:cNvSpPr txBox="1"/>
          <p:nvPr/>
        </p:nvSpPr>
        <p:spPr>
          <a:xfrm>
            <a:off x="2593320" y="6306763"/>
            <a:ext cx="333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출처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소상공인시장진흥공단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E0BA2E-E62B-104F-A9E3-70FA3F0A6E05}"/>
              </a:ext>
            </a:extLst>
          </p:cNvPr>
          <p:cNvSpPr txBox="1"/>
          <p:nvPr/>
        </p:nvSpPr>
        <p:spPr>
          <a:xfrm>
            <a:off x="5883772" y="6306763"/>
            <a:ext cx="3694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hlinkClick r:id="rId3"/>
              </a:rPr>
              <a:t>http://www.sbiz.or.kr/sup/main.do</a:t>
            </a:r>
            <a:endParaRPr kumimoji="1" lang="en-US" altLang="ko-KR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551C999-1758-9648-A27E-1C48C7D6E29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4364" y="4882574"/>
            <a:ext cx="8559568" cy="954978"/>
          </a:xfrm>
          <a:prstGeom prst="rect">
            <a:avLst/>
          </a:prstGeom>
        </p:spPr>
      </p:pic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8AFA63D6-AD64-FD40-B236-4A738DAA4C5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613" y="1185914"/>
            <a:ext cx="6898240" cy="3696660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40947A27-27D2-0B4C-8427-2852517C19E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278"/>
          <a:stretch/>
        </p:blipFill>
        <p:spPr>
          <a:xfrm>
            <a:off x="6643143" y="3034244"/>
            <a:ext cx="5179316" cy="5496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E47967-2C0E-3F49-B5A3-3D6884C0D984}"/>
              </a:ext>
            </a:extLst>
          </p:cNvPr>
          <p:cNvSpPr txBox="1"/>
          <p:nvPr/>
        </p:nvSpPr>
        <p:spPr>
          <a:xfrm>
            <a:off x="8611076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데이터 </a:t>
            </a:r>
            <a:r>
              <a:rPr lang="ko-KR" altLang="en-US" sz="1200" dirty="0" err="1">
                <a:latin typeface="+mj-ea"/>
                <a:ea typeface="+mj-ea"/>
              </a:rPr>
              <a:t>크롤링</a:t>
            </a:r>
            <a:r>
              <a:rPr lang="ko-KR" altLang="en-US" sz="1200" dirty="0">
                <a:latin typeface="+mj-ea"/>
                <a:ea typeface="+mj-ea"/>
              </a:rPr>
              <a:t>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데이터 분석법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</a:rPr>
              <a:t> </a:t>
            </a:r>
            <a:endParaRPr lang="ko-KR" altLang="en-US" sz="1200" b="1" u="sng" dirty="0">
              <a:solidFill>
                <a:srgbClr val="C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10839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140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/>
              <a:t>데이터 분석법</a:t>
            </a:r>
            <a:endParaRPr lang="ko-KR" altLang="en-US" sz="2400" b="1" u="sng" dirty="0">
              <a:solidFill>
                <a:srgbClr val="C00000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2E91A35E-120C-724E-A529-AF38CEF821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6585401"/>
              </p:ext>
            </p:extLst>
          </p:nvPr>
        </p:nvGraphicFramePr>
        <p:xfrm>
          <a:off x="2503951" y="1405624"/>
          <a:ext cx="7184098" cy="4225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572E5ACF-F3B1-234F-9FB0-2B6085CEC18F}"/>
              </a:ext>
            </a:extLst>
          </p:cNvPr>
          <p:cNvSpPr/>
          <p:nvPr/>
        </p:nvSpPr>
        <p:spPr>
          <a:xfrm>
            <a:off x="626584" y="5879049"/>
            <a:ext cx="10938832" cy="6832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59F8F8-4CD8-0741-961C-1ECD82761DBA}"/>
              </a:ext>
            </a:extLst>
          </p:cNvPr>
          <p:cNvSpPr txBox="1"/>
          <p:nvPr/>
        </p:nvSpPr>
        <p:spPr>
          <a:xfrm>
            <a:off x="1758787" y="5997582"/>
            <a:ext cx="8921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상권에 관련된 새로운 데이터를 출력하기 위해 </a:t>
            </a:r>
            <a:r>
              <a:rPr kumimoji="1" lang="en-US" altLang="ko-KR" sz="2400" dirty="0"/>
              <a:t>4</a:t>
            </a:r>
            <a:r>
              <a:rPr kumimoji="1" lang="ko-KR" altLang="en-US" sz="2400" dirty="0"/>
              <a:t>가지 성질 분석</a:t>
            </a:r>
          </a:p>
        </p:txBody>
      </p:sp>
      <p:sp>
        <p:nvSpPr>
          <p:cNvPr id="22" name="삼각형 21">
            <a:extLst>
              <a:ext uri="{FF2B5EF4-FFF2-40B4-BE49-F238E27FC236}">
                <a16:creationId xmlns:a16="http://schemas.microsoft.com/office/drawing/2014/main" id="{7EB41F14-7057-5346-A43B-A2A9AF59DD91}"/>
              </a:ext>
            </a:extLst>
          </p:cNvPr>
          <p:cNvSpPr/>
          <p:nvPr/>
        </p:nvSpPr>
        <p:spPr>
          <a:xfrm rot="5400000">
            <a:off x="1507791" y="6092141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557B6A-9451-954B-994A-BC0E3B270B82}"/>
              </a:ext>
            </a:extLst>
          </p:cNvPr>
          <p:cNvSpPr txBox="1"/>
          <p:nvPr/>
        </p:nvSpPr>
        <p:spPr>
          <a:xfrm>
            <a:off x="8611076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데이터 </a:t>
            </a:r>
            <a:r>
              <a:rPr lang="ko-KR" altLang="en-US" sz="1200" dirty="0" err="1">
                <a:latin typeface="+mj-ea"/>
                <a:ea typeface="+mj-ea"/>
              </a:rPr>
              <a:t>크롤링</a:t>
            </a:r>
            <a:r>
              <a:rPr lang="ko-KR" altLang="en-US" sz="1200" dirty="0">
                <a:latin typeface="+mj-ea"/>
                <a:ea typeface="+mj-ea"/>
              </a:rPr>
              <a:t>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데이터 분석법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</a:rPr>
              <a:t> </a:t>
            </a:r>
            <a:endParaRPr lang="ko-KR" altLang="en-US" sz="1200" b="1" u="sng" dirty="0">
              <a:solidFill>
                <a:srgbClr val="C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36467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82A928C-545B-4D4F-A6CE-2712E16E217A}"/>
              </a:ext>
            </a:extLst>
          </p:cNvPr>
          <p:cNvSpPr/>
          <p:nvPr/>
        </p:nvSpPr>
        <p:spPr>
          <a:xfrm>
            <a:off x="831045" y="1963094"/>
            <a:ext cx="10599237" cy="105311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E5E14E2-159F-9D40-8897-E1BB50EAD46C}"/>
              </a:ext>
            </a:extLst>
          </p:cNvPr>
          <p:cNvSpPr/>
          <p:nvPr/>
        </p:nvSpPr>
        <p:spPr>
          <a:xfrm>
            <a:off x="831045" y="3039296"/>
            <a:ext cx="10599237" cy="22115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95457FC-8FBE-4541-A7DE-F68AB2BF75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308304"/>
              </p:ext>
            </p:extLst>
          </p:nvPr>
        </p:nvGraphicFramePr>
        <p:xfrm>
          <a:off x="838328" y="1963094"/>
          <a:ext cx="10591673" cy="3287716"/>
        </p:xfrm>
        <a:graphic>
          <a:graphicData uri="http://schemas.openxmlformats.org/drawingml/2006/table">
            <a:tbl>
              <a:tblPr/>
              <a:tblGrid>
                <a:gridCol w="1380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4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5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704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563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종류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데이터 이름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점수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설명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9503"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</a:rPr>
                        <a:t>성장성</a:t>
                      </a:r>
                      <a:endParaRPr lang="en-US" altLang="ko-KR" sz="2500" b="0" kern="0" spc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</a:rPr>
                        <a:t>(25</a:t>
                      </a:r>
                      <a:r>
                        <a:rPr lang="ko-KR" altLang="en-US" sz="2500" b="1" kern="0" spc="0" dirty="0">
                          <a:solidFill>
                            <a:srgbClr val="C00000"/>
                          </a:solidFill>
                        </a:rPr>
                        <a:t>점</a:t>
                      </a: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lang="ko-KR" altLang="en-US" sz="2500" b="1" kern="0" spc="0" dirty="0">
                        <a:solidFill>
                          <a:srgbClr val="C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매출 규모 증감률</a:t>
                      </a:r>
                      <a:endParaRPr lang="en-US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kern="0" spc="0" dirty="0">
                          <a:solidFill>
                            <a:srgbClr val="C00000"/>
                          </a:solidFill>
                          <a:latin typeface="맑은 고딕"/>
                        </a:rPr>
                        <a:t>1</a:t>
                      </a: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  <a:latin typeface="맑은 고딕"/>
                        </a:rPr>
                        <a:t>2.5</a:t>
                      </a: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점</a:t>
                      </a:r>
                      <a:endParaRPr lang="en-US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500" b="0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상반기 대비 하반기 전체 매출 규모 증감률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18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</a:rPr>
                        <a:t>매출 비중 증감률</a:t>
                      </a:r>
                      <a:endParaRPr lang="en-US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  <a:latin typeface="+mn-lt"/>
                        </a:rPr>
                        <a:t>12.5</a:t>
                      </a: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  <a:latin typeface="+mn-lt"/>
                        </a:rPr>
                        <a:t>점</a:t>
                      </a:r>
                      <a:endParaRPr lang="en-US" altLang="ko-KR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500" b="0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상반기 대비 하반기 전체 지역 매출 비중 증감률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23643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39356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성장성 </a:t>
            </a:r>
            <a:r>
              <a:rPr lang="en-US" altLang="ko-KR" b="1" dirty="0">
                <a:ln w="0"/>
              </a:rPr>
              <a:t>:</a:t>
            </a:r>
            <a:r>
              <a:rPr lang="ko-KR" altLang="en-US" b="1" dirty="0">
                <a:ln w="0"/>
              </a:rPr>
              <a:t> 얼마나 성장하고 있는가</a:t>
            </a:r>
            <a:r>
              <a:rPr lang="en-US" altLang="ko-KR" b="1" dirty="0">
                <a:ln w="0"/>
              </a:rPr>
              <a:t>?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13A2C9-8829-F049-BDA1-EC8535CE0A2B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cxnSp>
        <p:nvCxnSpPr>
          <p:cNvPr id="10" name="직선 연결선 15">
            <a:extLst>
              <a:ext uri="{FF2B5EF4-FFF2-40B4-BE49-F238E27FC236}">
                <a16:creationId xmlns:a16="http://schemas.microsoft.com/office/drawing/2014/main" id="{D52E09D3-785B-4D40-9DBD-BB1536444AD5}"/>
              </a:ext>
            </a:extLst>
          </p:cNvPr>
          <p:cNvCxnSpPr>
            <a:cxnSpLocks/>
          </p:cNvCxnSpPr>
          <p:nvPr/>
        </p:nvCxnSpPr>
        <p:spPr>
          <a:xfrm>
            <a:off x="2182762" y="4069056"/>
            <a:ext cx="924134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5">
            <a:extLst>
              <a:ext uri="{FF2B5EF4-FFF2-40B4-BE49-F238E27FC236}">
                <a16:creationId xmlns:a16="http://schemas.microsoft.com/office/drawing/2014/main" id="{0B2A1052-3B13-3C44-9DCB-93A84A053EDD}"/>
              </a:ext>
            </a:extLst>
          </p:cNvPr>
          <p:cNvCxnSpPr>
            <a:cxnSpLocks/>
          </p:cNvCxnSpPr>
          <p:nvPr/>
        </p:nvCxnSpPr>
        <p:spPr>
          <a:xfrm flipV="1">
            <a:off x="2197510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5">
            <a:extLst>
              <a:ext uri="{FF2B5EF4-FFF2-40B4-BE49-F238E27FC236}">
                <a16:creationId xmlns:a16="http://schemas.microsoft.com/office/drawing/2014/main" id="{1D37D05F-C02F-094C-8FD6-29C0BD706E7B}"/>
              </a:ext>
            </a:extLst>
          </p:cNvPr>
          <p:cNvCxnSpPr>
            <a:cxnSpLocks/>
          </p:cNvCxnSpPr>
          <p:nvPr/>
        </p:nvCxnSpPr>
        <p:spPr>
          <a:xfrm flipV="1">
            <a:off x="5825605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5">
            <a:extLst>
              <a:ext uri="{FF2B5EF4-FFF2-40B4-BE49-F238E27FC236}">
                <a16:creationId xmlns:a16="http://schemas.microsoft.com/office/drawing/2014/main" id="{A651C745-3438-C246-B8F2-E79FC78DD409}"/>
              </a:ext>
            </a:extLst>
          </p:cNvPr>
          <p:cNvCxnSpPr>
            <a:cxnSpLocks/>
          </p:cNvCxnSpPr>
          <p:nvPr/>
        </p:nvCxnSpPr>
        <p:spPr>
          <a:xfrm flipV="1">
            <a:off x="7049729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978F3A6-4DCD-3642-8EE5-70525B811E28}"/>
              </a:ext>
            </a:extLst>
          </p:cNvPr>
          <p:cNvSpPr txBox="1"/>
          <p:nvPr/>
        </p:nvSpPr>
        <p:spPr>
          <a:xfrm>
            <a:off x="8611076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데이터 </a:t>
            </a:r>
            <a:r>
              <a:rPr lang="ko-KR" altLang="en-US" sz="1200" dirty="0" err="1">
                <a:latin typeface="+mj-ea"/>
                <a:ea typeface="+mj-ea"/>
              </a:rPr>
              <a:t>크롤링</a:t>
            </a:r>
            <a:r>
              <a:rPr lang="ko-KR" altLang="en-US" sz="1200" dirty="0">
                <a:latin typeface="+mj-ea"/>
                <a:ea typeface="+mj-ea"/>
              </a:rPr>
              <a:t>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데이터 분석법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</a:rPr>
              <a:t> </a:t>
            </a:r>
            <a:endParaRPr lang="ko-KR" altLang="en-US" sz="1200" b="1" u="sng" dirty="0">
              <a:solidFill>
                <a:srgbClr val="C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71643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3392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안정성 </a:t>
            </a:r>
            <a:r>
              <a:rPr lang="en-US" altLang="ko-KR" b="1" dirty="0">
                <a:ln w="0"/>
              </a:rPr>
              <a:t>:</a:t>
            </a:r>
            <a:r>
              <a:rPr lang="ko-KR" altLang="en-US" b="1" dirty="0">
                <a:ln w="0"/>
              </a:rPr>
              <a:t> 얼마나 안정적인가</a:t>
            </a:r>
            <a:r>
              <a:rPr lang="en-US" altLang="ko-KR" b="1" dirty="0">
                <a:ln w="0"/>
              </a:rPr>
              <a:t>?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13A2C9-8829-F049-BDA1-EC8535CE0A2B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EC49AE-DC78-C742-AA97-A363E2672FDE}"/>
              </a:ext>
            </a:extLst>
          </p:cNvPr>
          <p:cNvSpPr/>
          <p:nvPr/>
        </p:nvSpPr>
        <p:spPr>
          <a:xfrm>
            <a:off x="831045" y="1963094"/>
            <a:ext cx="10599237" cy="105311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716F0A-8520-F546-B68A-A85FB6448392}"/>
              </a:ext>
            </a:extLst>
          </p:cNvPr>
          <p:cNvSpPr/>
          <p:nvPr/>
        </p:nvSpPr>
        <p:spPr>
          <a:xfrm>
            <a:off x="831045" y="3039296"/>
            <a:ext cx="10599237" cy="22115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70FB5DC-8CFF-EF46-9CD0-8FFE6ADD2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58395"/>
              </p:ext>
            </p:extLst>
          </p:nvPr>
        </p:nvGraphicFramePr>
        <p:xfrm>
          <a:off x="838328" y="1963094"/>
          <a:ext cx="10591673" cy="3287716"/>
        </p:xfrm>
        <a:graphic>
          <a:graphicData uri="http://schemas.openxmlformats.org/drawingml/2006/table">
            <a:tbl>
              <a:tblPr/>
              <a:tblGrid>
                <a:gridCol w="1380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4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5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704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563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종류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데이터 이름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점수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설명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9503"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</a:rPr>
                        <a:t>안정성</a:t>
                      </a:r>
                      <a:endParaRPr lang="en-US" altLang="ko-KR" sz="2500" b="0" kern="0" spc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</a:rPr>
                        <a:t>(25</a:t>
                      </a:r>
                      <a:r>
                        <a:rPr lang="ko-KR" altLang="en-US" sz="2500" b="1" kern="0" spc="0" dirty="0">
                          <a:solidFill>
                            <a:srgbClr val="C00000"/>
                          </a:solidFill>
                        </a:rPr>
                        <a:t>점</a:t>
                      </a: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lang="ko-KR" altLang="en-US" sz="2500" b="1" kern="0" spc="0" dirty="0">
                        <a:solidFill>
                          <a:srgbClr val="C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운영 연수</a:t>
                      </a:r>
                      <a:endParaRPr lang="en-US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kern="0" spc="0" dirty="0">
                          <a:solidFill>
                            <a:srgbClr val="C00000"/>
                          </a:solidFill>
                          <a:latin typeface="맑은 고딕"/>
                        </a:rPr>
                        <a:t>1</a:t>
                      </a: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  <a:latin typeface="맑은 고딕"/>
                        </a:rPr>
                        <a:t>2.5</a:t>
                      </a: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점</a:t>
                      </a:r>
                      <a:endParaRPr lang="en-US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2800" dirty="0"/>
                        <a:t>해당지역 점포 평균 운영 연수 </a:t>
                      </a:r>
                      <a:endParaRPr lang="ko-KR" altLang="en-US" sz="2800" b="0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18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</a:rPr>
                        <a:t>휴</a:t>
                      </a:r>
                      <a:r>
                        <a:rPr lang="en-US" altLang="ko-KR" sz="2500" b="0" kern="0" spc="0" dirty="0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ko-KR" altLang="en-US" sz="2500" b="0" kern="0" spc="0" dirty="0" err="1">
                          <a:solidFill>
                            <a:srgbClr val="000000"/>
                          </a:solidFill>
                        </a:rPr>
                        <a:t>폐업률</a:t>
                      </a:r>
                      <a:endParaRPr lang="en-US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  <a:latin typeface="+mn-lt"/>
                        </a:rPr>
                        <a:t>12.5</a:t>
                      </a: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  <a:latin typeface="+mn-lt"/>
                        </a:rPr>
                        <a:t>점</a:t>
                      </a:r>
                      <a:endParaRPr lang="en-US" altLang="ko-KR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2800" dirty="0"/>
                        <a:t>해당 지역 휴</a:t>
                      </a:r>
                      <a:r>
                        <a:rPr kumimoji="1" lang="en-US" altLang="ko-KR" sz="2800" dirty="0"/>
                        <a:t>/</a:t>
                      </a:r>
                      <a:r>
                        <a:rPr kumimoji="1" lang="ko-KR" altLang="en-US" sz="2800" dirty="0"/>
                        <a:t>폐업 점포 </a:t>
                      </a:r>
                      <a:endParaRPr kumimoji="1" lang="en-US" altLang="ko-KR" sz="2800" dirty="0"/>
                    </a:p>
                    <a:p>
                      <a:pPr algn="l" latinLnBrk="1"/>
                      <a:r>
                        <a:rPr kumimoji="1" lang="ko-KR" altLang="en-US" sz="2800" dirty="0"/>
                        <a:t>비율 </a:t>
                      </a:r>
                      <a:endParaRPr lang="ko-KR" altLang="en-US" sz="2800" b="0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23643"/>
                  </a:ext>
                </a:extLst>
              </a:tr>
            </a:tbl>
          </a:graphicData>
        </a:graphic>
      </p:graphicFrame>
      <p:cxnSp>
        <p:nvCxnSpPr>
          <p:cNvPr id="9" name="직선 연결선 15">
            <a:extLst>
              <a:ext uri="{FF2B5EF4-FFF2-40B4-BE49-F238E27FC236}">
                <a16:creationId xmlns:a16="http://schemas.microsoft.com/office/drawing/2014/main" id="{03287990-190A-F04B-B7C0-8A5375445927}"/>
              </a:ext>
            </a:extLst>
          </p:cNvPr>
          <p:cNvCxnSpPr>
            <a:cxnSpLocks/>
          </p:cNvCxnSpPr>
          <p:nvPr/>
        </p:nvCxnSpPr>
        <p:spPr>
          <a:xfrm>
            <a:off x="2182762" y="4069056"/>
            <a:ext cx="924134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15">
            <a:extLst>
              <a:ext uri="{FF2B5EF4-FFF2-40B4-BE49-F238E27FC236}">
                <a16:creationId xmlns:a16="http://schemas.microsoft.com/office/drawing/2014/main" id="{1556E7F0-58EF-CD4F-878C-FB630229DB08}"/>
              </a:ext>
            </a:extLst>
          </p:cNvPr>
          <p:cNvCxnSpPr>
            <a:cxnSpLocks/>
          </p:cNvCxnSpPr>
          <p:nvPr/>
        </p:nvCxnSpPr>
        <p:spPr>
          <a:xfrm flipV="1">
            <a:off x="2197510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5">
            <a:extLst>
              <a:ext uri="{FF2B5EF4-FFF2-40B4-BE49-F238E27FC236}">
                <a16:creationId xmlns:a16="http://schemas.microsoft.com/office/drawing/2014/main" id="{5998B061-1D37-5649-A770-A34EE5CBB8C0}"/>
              </a:ext>
            </a:extLst>
          </p:cNvPr>
          <p:cNvCxnSpPr>
            <a:cxnSpLocks/>
          </p:cNvCxnSpPr>
          <p:nvPr/>
        </p:nvCxnSpPr>
        <p:spPr>
          <a:xfrm flipV="1">
            <a:off x="5825605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5">
            <a:extLst>
              <a:ext uri="{FF2B5EF4-FFF2-40B4-BE49-F238E27FC236}">
                <a16:creationId xmlns:a16="http://schemas.microsoft.com/office/drawing/2014/main" id="{85227142-A26C-8C42-8295-FC7EC5A911E8}"/>
              </a:ext>
            </a:extLst>
          </p:cNvPr>
          <p:cNvCxnSpPr>
            <a:cxnSpLocks/>
          </p:cNvCxnSpPr>
          <p:nvPr/>
        </p:nvCxnSpPr>
        <p:spPr>
          <a:xfrm flipV="1">
            <a:off x="7049729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8F6CBCC-D0BF-9B4F-B61B-4F29F0489802}"/>
              </a:ext>
            </a:extLst>
          </p:cNvPr>
          <p:cNvSpPr txBox="1"/>
          <p:nvPr/>
        </p:nvSpPr>
        <p:spPr>
          <a:xfrm>
            <a:off x="8611076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데이터 </a:t>
            </a:r>
            <a:r>
              <a:rPr lang="ko-KR" altLang="en-US" sz="1200" dirty="0" err="1">
                <a:latin typeface="+mj-ea"/>
                <a:ea typeface="+mj-ea"/>
              </a:rPr>
              <a:t>크롤링</a:t>
            </a:r>
            <a:r>
              <a:rPr lang="ko-KR" altLang="en-US" sz="1200" dirty="0">
                <a:latin typeface="+mj-ea"/>
                <a:ea typeface="+mj-ea"/>
              </a:rPr>
              <a:t>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데이터 분석법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</a:rPr>
              <a:t> </a:t>
            </a:r>
            <a:endParaRPr lang="ko-KR" altLang="en-US" sz="1200" b="1" u="sng" dirty="0">
              <a:solidFill>
                <a:srgbClr val="C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57766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3392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구매력 </a:t>
            </a:r>
            <a:r>
              <a:rPr lang="en-US" altLang="ko-KR" b="1" dirty="0">
                <a:ln w="0"/>
              </a:rPr>
              <a:t>:</a:t>
            </a:r>
            <a:r>
              <a:rPr lang="ko-KR" altLang="en-US" b="1" dirty="0">
                <a:ln w="0"/>
              </a:rPr>
              <a:t> 얼마나 구매하는가</a:t>
            </a:r>
            <a:r>
              <a:rPr lang="en-US" altLang="ko-KR" b="1" dirty="0">
                <a:ln w="0"/>
              </a:rPr>
              <a:t>?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13A2C9-8829-F049-BDA1-EC8535CE0A2B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46A834C-4762-734F-940A-57ACB678E985}"/>
              </a:ext>
            </a:extLst>
          </p:cNvPr>
          <p:cNvSpPr/>
          <p:nvPr/>
        </p:nvSpPr>
        <p:spPr>
          <a:xfrm>
            <a:off x="831045" y="1963094"/>
            <a:ext cx="10599237" cy="105311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26DE4E-5BCC-D945-AE17-01B1306B0CC5}"/>
              </a:ext>
            </a:extLst>
          </p:cNvPr>
          <p:cNvSpPr/>
          <p:nvPr/>
        </p:nvSpPr>
        <p:spPr>
          <a:xfrm>
            <a:off x="831045" y="3039296"/>
            <a:ext cx="10599237" cy="22115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DF4EC7-BA14-EE4B-8504-422076FCF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085438"/>
              </p:ext>
            </p:extLst>
          </p:nvPr>
        </p:nvGraphicFramePr>
        <p:xfrm>
          <a:off x="838328" y="1963094"/>
          <a:ext cx="10591673" cy="3287716"/>
        </p:xfrm>
        <a:graphic>
          <a:graphicData uri="http://schemas.openxmlformats.org/drawingml/2006/table">
            <a:tbl>
              <a:tblPr/>
              <a:tblGrid>
                <a:gridCol w="1380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4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5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704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563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종류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데이터 이름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점수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설명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9503"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</a:rPr>
                        <a:t>구매력</a:t>
                      </a:r>
                      <a:endParaRPr lang="en-US" altLang="ko-KR" sz="2500" b="0" kern="0" spc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</a:rPr>
                        <a:t>(25</a:t>
                      </a:r>
                      <a:r>
                        <a:rPr lang="ko-KR" altLang="en-US" sz="2500" b="1" kern="0" spc="0" dirty="0">
                          <a:solidFill>
                            <a:srgbClr val="C00000"/>
                          </a:solidFill>
                        </a:rPr>
                        <a:t>점</a:t>
                      </a: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lang="ko-KR" altLang="en-US" sz="2500" b="1" kern="0" spc="0" dirty="0">
                        <a:solidFill>
                          <a:srgbClr val="C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상권 매출 규모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kern="0" spc="0" dirty="0">
                          <a:solidFill>
                            <a:srgbClr val="C00000"/>
                          </a:solidFill>
                          <a:latin typeface="맑은 고딕"/>
                        </a:rPr>
                        <a:t>1</a:t>
                      </a: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  <a:latin typeface="맑은 고딕"/>
                        </a:rPr>
                        <a:t>2.5</a:t>
                      </a: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점</a:t>
                      </a:r>
                      <a:endParaRPr lang="en-US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800" b="0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해당 지역 매출액 규모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18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건당 결제금액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  <a:latin typeface="+mn-lt"/>
                        </a:rPr>
                        <a:t>12.5</a:t>
                      </a: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  <a:latin typeface="+mn-lt"/>
                        </a:rPr>
                        <a:t>점</a:t>
                      </a:r>
                      <a:endParaRPr lang="en-US" altLang="ko-KR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800" b="0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해당 지역 평균 건당 결제금액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23643"/>
                  </a:ext>
                </a:extLst>
              </a:tr>
            </a:tbl>
          </a:graphicData>
        </a:graphic>
      </p:graphicFrame>
      <p:cxnSp>
        <p:nvCxnSpPr>
          <p:cNvPr id="9" name="직선 연결선 15">
            <a:extLst>
              <a:ext uri="{FF2B5EF4-FFF2-40B4-BE49-F238E27FC236}">
                <a16:creationId xmlns:a16="http://schemas.microsoft.com/office/drawing/2014/main" id="{3C05E19B-B1C0-D746-9EAC-D127115C5EDA}"/>
              </a:ext>
            </a:extLst>
          </p:cNvPr>
          <p:cNvCxnSpPr>
            <a:cxnSpLocks/>
          </p:cNvCxnSpPr>
          <p:nvPr/>
        </p:nvCxnSpPr>
        <p:spPr>
          <a:xfrm>
            <a:off x="2182762" y="4069056"/>
            <a:ext cx="924134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15">
            <a:extLst>
              <a:ext uri="{FF2B5EF4-FFF2-40B4-BE49-F238E27FC236}">
                <a16:creationId xmlns:a16="http://schemas.microsoft.com/office/drawing/2014/main" id="{36909E00-0EA1-BC41-85EF-710C306B4E68}"/>
              </a:ext>
            </a:extLst>
          </p:cNvPr>
          <p:cNvCxnSpPr>
            <a:cxnSpLocks/>
          </p:cNvCxnSpPr>
          <p:nvPr/>
        </p:nvCxnSpPr>
        <p:spPr>
          <a:xfrm flipV="1">
            <a:off x="2197510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5">
            <a:extLst>
              <a:ext uri="{FF2B5EF4-FFF2-40B4-BE49-F238E27FC236}">
                <a16:creationId xmlns:a16="http://schemas.microsoft.com/office/drawing/2014/main" id="{31E117DE-5BA3-534E-812F-6EACDBD40480}"/>
              </a:ext>
            </a:extLst>
          </p:cNvPr>
          <p:cNvCxnSpPr>
            <a:cxnSpLocks/>
          </p:cNvCxnSpPr>
          <p:nvPr/>
        </p:nvCxnSpPr>
        <p:spPr>
          <a:xfrm flipV="1">
            <a:off x="5825605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5">
            <a:extLst>
              <a:ext uri="{FF2B5EF4-FFF2-40B4-BE49-F238E27FC236}">
                <a16:creationId xmlns:a16="http://schemas.microsoft.com/office/drawing/2014/main" id="{01474DB8-2C8A-1349-8653-EB8BD9A2BDD4}"/>
              </a:ext>
            </a:extLst>
          </p:cNvPr>
          <p:cNvCxnSpPr>
            <a:cxnSpLocks/>
          </p:cNvCxnSpPr>
          <p:nvPr/>
        </p:nvCxnSpPr>
        <p:spPr>
          <a:xfrm flipV="1">
            <a:off x="7049729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449AB37-C087-B343-B111-C4D4B8EAFAE8}"/>
              </a:ext>
            </a:extLst>
          </p:cNvPr>
          <p:cNvSpPr txBox="1"/>
          <p:nvPr/>
        </p:nvSpPr>
        <p:spPr>
          <a:xfrm>
            <a:off x="8611076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데이터 </a:t>
            </a:r>
            <a:r>
              <a:rPr lang="ko-KR" altLang="en-US" sz="1200" dirty="0" err="1">
                <a:latin typeface="+mj-ea"/>
                <a:ea typeface="+mj-ea"/>
              </a:rPr>
              <a:t>크롤링</a:t>
            </a:r>
            <a:r>
              <a:rPr lang="ko-KR" altLang="en-US" sz="1200" dirty="0">
                <a:latin typeface="+mj-ea"/>
                <a:ea typeface="+mj-ea"/>
              </a:rPr>
              <a:t>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데이터 분석법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</a:rPr>
              <a:t> </a:t>
            </a:r>
            <a:endParaRPr lang="ko-KR" altLang="en-US" sz="1200" b="1" u="sng" dirty="0">
              <a:solidFill>
                <a:srgbClr val="C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27704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3161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 err="1">
                <a:ln w="0"/>
              </a:rPr>
              <a:t>집객력</a:t>
            </a:r>
            <a:r>
              <a:rPr lang="ko-KR" altLang="en-US" sz="2400" b="1" dirty="0">
                <a:ln w="0"/>
              </a:rPr>
              <a:t> </a:t>
            </a:r>
            <a:r>
              <a:rPr lang="en-US" altLang="ko-KR" b="1" dirty="0">
                <a:ln w="0"/>
              </a:rPr>
              <a:t>:</a:t>
            </a:r>
            <a:r>
              <a:rPr lang="ko-KR" altLang="en-US" b="1" dirty="0">
                <a:ln w="0"/>
              </a:rPr>
              <a:t> 얼마나 모이는가</a:t>
            </a:r>
            <a:r>
              <a:rPr lang="en-US" altLang="ko-KR" b="1" dirty="0">
                <a:ln w="0"/>
              </a:rPr>
              <a:t>?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13A2C9-8829-F049-BDA1-EC8535CE0A2B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9B132FF-6FA2-654F-A391-AA477A53D11C}"/>
              </a:ext>
            </a:extLst>
          </p:cNvPr>
          <p:cNvSpPr/>
          <p:nvPr/>
        </p:nvSpPr>
        <p:spPr>
          <a:xfrm>
            <a:off x="831045" y="1963094"/>
            <a:ext cx="10599237" cy="105311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277BBD-E46E-2749-9FE9-26588379E963}"/>
              </a:ext>
            </a:extLst>
          </p:cNvPr>
          <p:cNvSpPr/>
          <p:nvPr/>
        </p:nvSpPr>
        <p:spPr>
          <a:xfrm>
            <a:off x="831045" y="3039296"/>
            <a:ext cx="10599237" cy="22115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1D8B072-002F-E44F-BAF5-795BF5F99D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306572"/>
              </p:ext>
            </p:extLst>
          </p:nvPr>
        </p:nvGraphicFramePr>
        <p:xfrm>
          <a:off x="838328" y="1963094"/>
          <a:ext cx="10591673" cy="3287716"/>
        </p:xfrm>
        <a:graphic>
          <a:graphicData uri="http://schemas.openxmlformats.org/drawingml/2006/table">
            <a:tbl>
              <a:tblPr/>
              <a:tblGrid>
                <a:gridCol w="1380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4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5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704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563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종류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데이터 이름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점수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설명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1358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0" kern="0" spc="0" dirty="0" err="1">
                          <a:solidFill>
                            <a:srgbClr val="000000"/>
                          </a:solidFill>
                        </a:rPr>
                        <a:t>집객력</a:t>
                      </a:r>
                      <a:endParaRPr lang="en-US" altLang="ko-KR" sz="2500" b="0" kern="0" spc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</a:rPr>
                        <a:t>(25</a:t>
                      </a:r>
                      <a:r>
                        <a:rPr lang="ko-KR" altLang="en-US" sz="2500" b="1" kern="0" spc="0" dirty="0">
                          <a:solidFill>
                            <a:srgbClr val="C00000"/>
                          </a:solidFill>
                        </a:rPr>
                        <a:t>점</a:t>
                      </a: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lang="ko-KR" altLang="en-US" sz="2500" b="1" kern="0" spc="0" dirty="0">
                        <a:solidFill>
                          <a:srgbClr val="C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주거 인구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  <a:latin typeface="맑은 고딕"/>
                        </a:rPr>
                        <a:t>25</a:t>
                      </a: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점</a:t>
                      </a:r>
                      <a:endParaRPr lang="en-US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800" b="0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해당 지역 주거 인구 수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0" name="직선 연결선 15">
            <a:extLst>
              <a:ext uri="{FF2B5EF4-FFF2-40B4-BE49-F238E27FC236}">
                <a16:creationId xmlns:a16="http://schemas.microsoft.com/office/drawing/2014/main" id="{C636DAB3-0F9D-3440-979D-52D751E885EF}"/>
              </a:ext>
            </a:extLst>
          </p:cNvPr>
          <p:cNvCxnSpPr>
            <a:cxnSpLocks/>
          </p:cNvCxnSpPr>
          <p:nvPr/>
        </p:nvCxnSpPr>
        <p:spPr>
          <a:xfrm flipV="1">
            <a:off x="2197510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5">
            <a:extLst>
              <a:ext uri="{FF2B5EF4-FFF2-40B4-BE49-F238E27FC236}">
                <a16:creationId xmlns:a16="http://schemas.microsoft.com/office/drawing/2014/main" id="{9A47D8A9-584D-AF42-8DCB-0F69BA83A1E1}"/>
              </a:ext>
            </a:extLst>
          </p:cNvPr>
          <p:cNvCxnSpPr>
            <a:cxnSpLocks/>
          </p:cNvCxnSpPr>
          <p:nvPr/>
        </p:nvCxnSpPr>
        <p:spPr>
          <a:xfrm flipV="1">
            <a:off x="5825605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5">
            <a:extLst>
              <a:ext uri="{FF2B5EF4-FFF2-40B4-BE49-F238E27FC236}">
                <a16:creationId xmlns:a16="http://schemas.microsoft.com/office/drawing/2014/main" id="{B807DA91-E03B-1E45-AF64-47B5F608AE2E}"/>
              </a:ext>
            </a:extLst>
          </p:cNvPr>
          <p:cNvCxnSpPr>
            <a:cxnSpLocks/>
          </p:cNvCxnSpPr>
          <p:nvPr/>
        </p:nvCxnSpPr>
        <p:spPr>
          <a:xfrm flipV="1">
            <a:off x="7049729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F33C7C2-EA3B-3340-91AF-8D7E444B189B}"/>
              </a:ext>
            </a:extLst>
          </p:cNvPr>
          <p:cNvSpPr txBox="1"/>
          <p:nvPr/>
        </p:nvSpPr>
        <p:spPr>
          <a:xfrm>
            <a:off x="8611076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데이터 </a:t>
            </a:r>
            <a:r>
              <a:rPr lang="ko-KR" altLang="en-US" sz="1200" dirty="0" err="1">
                <a:latin typeface="+mj-ea"/>
                <a:ea typeface="+mj-ea"/>
              </a:rPr>
              <a:t>크롤링</a:t>
            </a:r>
            <a:r>
              <a:rPr lang="ko-KR" altLang="en-US" sz="1200" dirty="0">
                <a:latin typeface="+mj-ea"/>
                <a:ea typeface="+mj-ea"/>
              </a:rPr>
              <a:t>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데이터 분석법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</a:rPr>
              <a:t> </a:t>
            </a:r>
            <a:endParaRPr lang="ko-KR" altLang="en-US" sz="1200" b="1" u="sng" dirty="0">
              <a:solidFill>
                <a:srgbClr val="C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886942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EE938B-9DDC-554F-943A-6F2225A38F13}"/>
              </a:ext>
            </a:extLst>
          </p:cNvPr>
          <p:cNvSpPr/>
          <p:nvPr/>
        </p:nvSpPr>
        <p:spPr>
          <a:xfrm>
            <a:off x="7074869" y="1413922"/>
            <a:ext cx="4846198" cy="4352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2493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/>
              <a:t>등급 결과 제공</a:t>
            </a:r>
            <a:endParaRPr lang="ko-KR" altLang="en-US" sz="2400" b="1" u="sng" dirty="0">
              <a:solidFill>
                <a:srgbClr val="C00000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DFB964E-FD1E-E245-9005-4159AB1467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701" y="1490936"/>
            <a:ext cx="6941168" cy="435278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DBE734-D2C4-234C-A237-908F7DA049A7}"/>
              </a:ext>
            </a:extLst>
          </p:cNvPr>
          <p:cNvSpPr/>
          <p:nvPr/>
        </p:nvSpPr>
        <p:spPr>
          <a:xfrm>
            <a:off x="7429421" y="2180717"/>
            <a:ext cx="36449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400" dirty="0"/>
              <a:t>0~100</a:t>
            </a:r>
            <a:r>
              <a:rPr kumimoji="1" lang="ko-KR" altLang="en-US" sz="2400" dirty="0"/>
              <a:t> 점 총 </a:t>
            </a:r>
            <a:r>
              <a:rPr kumimoji="1" lang="en-US" altLang="ko-KR" sz="2400" dirty="0"/>
              <a:t>5</a:t>
            </a:r>
            <a:r>
              <a:rPr kumimoji="1" lang="ko-KR" altLang="en-US" sz="2400" dirty="0"/>
              <a:t>등급 제공 </a:t>
            </a:r>
            <a:endParaRPr kumimoji="1" lang="en-US" altLang="ko-KR" sz="2400" dirty="0"/>
          </a:p>
          <a:p>
            <a:r>
              <a:rPr kumimoji="1" lang="en-US" altLang="ko-KR" sz="2400" dirty="0"/>
              <a:t>(20</a:t>
            </a:r>
            <a:r>
              <a:rPr kumimoji="1" lang="ko-KR" altLang="en-US" sz="2400" dirty="0"/>
              <a:t>점 간격</a:t>
            </a:r>
            <a:r>
              <a:rPr kumimoji="1" lang="en-US" altLang="ko-KR" sz="2400" dirty="0"/>
              <a:t>)</a:t>
            </a:r>
            <a:endParaRPr lang="en-US" altLang="ko-KR" sz="2400" dirty="0"/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99E74BF6-84D7-CE48-A454-A41EF7C81558}"/>
              </a:ext>
            </a:extLst>
          </p:cNvPr>
          <p:cNvSpPr/>
          <p:nvPr/>
        </p:nvSpPr>
        <p:spPr>
          <a:xfrm rot="5400000">
            <a:off x="7148455" y="2282457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D5313F3-7E60-9B4A-B4CA-13544DAFC49D}"/>
              </a:ext>
            </a:extLst>
          </p:cNvPr>
          <p:cNvSpPr/>
          <p:nvPr/>
        </p:nvSpPr>
        <p:spPr>
          <a:xfrm>
            <a:off x="7429420" y="3323982"/>
            <a:ext cx="44916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400" dirty="0" err="1"/>
              <a:t>한줄평을</a:t>
            </a:r>
            <a:r>
              <a:rPr kumimoji="1" lang="ko-KR" altLang="en-US" sz="2400" dirty="0"/>
              <a:t> 통해 중요한 메시지 출력</a:t>
            </a:r>
            <a:endParaRPr lang="en-US" altLang="ko-KR" sz="2400" dirty="0"/>
          </a:p>
        </p:txBody>
      </p:sp>
      <p:sp>
        <p:nvSpPr>
          <p:cNvPr id="15" name="삼각형 14">
            <a:extLst>
              <a:ext uri="{FF2B5EF4-FFF2-40B4-BE49-F238E27FC236}">
                <a16:creationId xmlns:a16="http://schemas.microsoft.com/office/drawing/2014/main" id="{B521EE16-FC60-2641-806B-09710EC279B7}"/>
              </a:ext>
            </a:extLst>
          </p:cNvPr>
          <p:cNvSpPr/>
          <p:nvPr/>
        </p:nvSpPr>
        <p:spPr>
          <a:xfrm rot="5400000">
            <a:off x="7148455" y="3425722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D3CCB8-8521-5B42-94A4-C0A3C70A39E9}"/>
              </a:ext>
            </a:extLst>
          </p:cNvPr>
          <p:cNvSpPr/>
          <p:nvPr/>
        </p:nvSpPr>
        <p:spPr>
          <a:xfrm>
            <a:off x="7429420" y="4427815"/>
            <a:ext cx="44916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400" dirty="0"/>
              <a:t>각 세부 항목에 대한 점수 제공</a:t>
            </a:r>
            <a:endParaRPr lang="en-US" altLang="ko-KR" sz="2400" dirty="0"/>
          </a:p>
        </p:txBody>
      </p:sp>
      <p:sp>
        <p:nvSpPr>
          <p:cNvPr id="17" name="삼각형 16">
            <a:extLst>
              <a:ext uri="{FF2B5EF4-FFF2-40B4-BE49-F238E27FC236}">
                <a16:creationId xmlns:a16="http://schemas.microsoft.com/office/drawing/2014/main" id="{3DF8DC3C-F1D8-804A-AA2D-9B91465F93C2}"/>
              </a:ext>
            </a:extLst>
          </p:cNvPr>
          <p:cNvSpPr/>
          <p:nvPr/>
        </p:nvSpPr>
        <p:spPr>
          <a:xfrm rot="5400000">
            <a:off x="7148455" y="4529555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D52F1E-664C-FC42-B856-A10F3C054C11}"/>
              </a:ext>
            </a:extLst>
          </p:cNvPr>
          <p:cNvSpPr txBox="1"/>
          <p:nvPr/>
        </p:nvSpPr>
        <p:spPr>
          <a:xfrm>
            <a:off x="8611076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데이터 </a:t>
            </a:r>
            <a:r>
              <a:rPr lang="ko-KR" altLang="en-US" sz="1200" dirty="0" err="1">
                <a:latin typeface="+mj-ea"/>
                <a:ea typeface="+mj-ea"/>
              </a:rPr>
              <a:t>크롤링</a:t>
            </a:r>
            <a:r>
              <a:rPr lang="ko-KR" altLang="en-US" sz="1200" dirty="0">
                <a:latin typeface="+mj-ea"/>
                <a:ea typeface="+mj-ea"/>
              </a:rPr>
              <a:t>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데이터 분석법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</a:rPr>
              <a:t> </a:t>
            </a:r>
            <a:endParaRPr lang="ko-KR" altLang="en-US" sz="1200" b="1" u="sng" dirty="0">
              <a:solidFill>
                <a:srgbClr val="C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85613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513449" y="3529676"/>
            <a:ext cx="2689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1.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주제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426614" y="4407965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목적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목표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416102" y="4817188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팀 구성 및 역할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1BA86AD-1640-3145-BF0D-3505559ACB53}"/>
              </a:ext>
            </a:extLst>
          </p:cNvPr>
          <p:cNvSpPr txBox="1"/>
          <p:nvPr/>
        </p:nvSpPr>
        <p:spPr>
          <a:xfrm>
            <a:off x="8416102" y="5213796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S/W</a:t>
            </a:r>
            <a:r>
              <a:rPr lang="ko-KR" altLang="en-US" sz="1400" dirty="0">
                <a:latin typeface="+mn-ea"/>
              </a:rPr>
              <a:t> 개발 범위</a:t>
            </a:r>
          </a:p>
        </p:txBody>
      </p:sp>
    </p:spTree>
    <p:extLst>
      <p:ext uri="{BB962C8B-B14F-4D97-AF65-F5344CB8AC3E}">
        <p14:creationId xmlns:p14="http://schemas.microsoft.com/office/powerpoint/2010/main" val="3340013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513449" y="3529676"/>
            <a:ext cx="2689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기대효과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5.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5880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FC8E2D-AE0B-5946-8EED-BDF27F9EF0F4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5.</a:t>
            </a:r>
            <a:r>
              <a:rPr lang="ko-KR" altLang="en-US" sz="1600" b="1" dirty="0">
                <a:latin typeface="+mj-ea"/>
                <a:ea typeface="+mj-ea"/>
              </a:rPr>
              <a:t>기대효과</a:t>
            </a: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645C5AC8-89EE-8648-936A-4B88DB26F1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8536153"/>
              </p:ext>
            </p:extLst>
          </p:nvPr>
        </p:nvGraphicFramePr>
        <p:xfrm>
          <a:off x="427704" y="1007123"/>
          <a:ext cx="11488994" cy="5266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756BE59-4A57-4A45-9EF7-EC4BBE893F13}"/>
              </a:ext>
            </a:extLst>
          </p:cNvPr>
          <p:cNvSpPr txBox="1"/>
          <p:nvPr/>
        </p:nvSpPr>
        <p:spPr>
          <a:xfrm>
            <a:off x="1387006" y="1476931"/>
            <a:ext cx="515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dirty="0">
                <a:solidFill>
                  <a:schemeClr val="bg1"/>
                </a:solidFill>
              </a:rPr>
              <a:t>1.</a:t>
            </a:r>
            <a:endParaRPr kumimoji="1"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C362A0-E36F-264E-A163-6496A64B5C17}"/>
              </a:ext>
            </a:extLst>
          </p:cNvPr>
          <p:cNvSpPr txBox="1"/>
          <p:nvPr/>
        </p:nvSpPr>
        <p:spPr>
          <a:xfrm>
            <a:off x="1387006" y="3290983"/>
            <a:ext cx="515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dirty="0">
                <a:solidFill>
                  <a:schemeClr val="bg1"/>
                </a:solidFill>
              </a:rPr>
              <a:t>2.</a:t>
            </a:r>
            <a:endParaRPr kumimoji="1"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A1CDD3-FD50-B44A-B926-F3C7ED9B9DEE}"/>
              </a:ext>
            </a:extLst>
          </p:cNvPr>
          <p:cNvSpPr txBox="1"/>
          <p:nvPr/>
        </p:nvSpPr>
        <p:spPr>
          <a:xfrm>
            <a:off x="1387006" y="5105034"/>
            <a:ext cx="515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dirty="0">
                <a:solidFill>
                  <a:schemeClr val="bg1"/>
                </a:solidFill>
              </a:rPr>
              <a:t>3.</a:t>
            </a:r>
            <a:endParaRPr kumimoji="1" lang="ko-KR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95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513449" y="3529676"/>
            <a:ext cx="2689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시연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6.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222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72250" y="3125076"/>
            <a:ext cx="5732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+mj-ea"/>
                <a:ea typeface="+mj-ea"/>
              </a:rPr>
              <a:t>THANK YOU</a:t>
            </a:r>
            <a:endParaRPr lang="ko-KR" altLang="en-US" sz="2800" b="1" dirty="0">
              <a:latin typeface="+mj-ea"/>
              <a:ea typeface="+mj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585827" y="1534494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482851" y="4063436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142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91540"/>
            <a:ext cx="12192000" cy="596646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43859" y="3322015"/>
            <a:ext cx="75042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+mn-ea"/>
              </a:rPr>
              <a:t>상권 정보 안내</a:t>
            </a:r>
            <a:r>
              <a:rPr lang="en-US" altLang="ko-KR" sz="4000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lang="ko-KR" altLang="en-US" sz="4000" b="1" dirty="0">
                <a:solidFill>
                  <a:schemeClr val="bg1"/>
                </a:solidFill>
                <a:latin typeface="+mn-ea"/>
              </a:rPr>
              <a:t>추천 </a:t>
            </a:r>
            <a:r>
              <a:rPr lang="en-US" altLang="ko-KR" sz="4000" b="1" dirty="0">
                <a:solidFill>
                  <a:schemeClr val="bg1"/>
                </a:solidFill>
                <a:latin typeface="+mn-ea"/>
              </a:rPr>
              <a:t>App</a:t>
            </a:r>
            <a:r>
              <a:rPr lang="ko-KR" altLang="en-US" sz="4000" b="1" dirty="0">
                <a:solidFill>
                  <a:schemeClr val="bg1"/>
                </a:solidFill>
                <a:latin typeface="+mn-ea"/>
              </a:rPr>
              <a:t> 개발 </a:t>
            </a:r>
            <a:r>
              <a:rPr lang="en-US" altLang="ko-KR" sz="4000" b="1" dirty="0">
                <a:solidFill>
                  <a:schemeClr val="bg1"/>
                </a:solidFill>
                <a:latin typeface="+mn-ea"/>
              </a:rPr>
              <a:t>(Android) </a:t>
            </a:r>
            <a:endParaRPr lang="ko-KR" altLang="en-US" sz="4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039178-0719-1042-BF1D-7653085A2F75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1.</a:t>
            </a:r>
            <a:r>
              <a:rPr lang="ko-KR" altLang="en-US" sz="1600" b="1" dirty="0"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9807BE-C14E-AB46-B72F-0FA252D09A29}"/>
              </a:ext>
            </a:extLst>
          </p:cNvPr>
          <p:cNvSpPr txBox="1"/>
          <p:nvPr/>
        </p:nvSpPr>
        <p:spPr>
          <a:xfrm>
            <a:off x="7094863" y="329214"/>
            <a:ext cx="4809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주제</a:t>
            </a:r>
            <a:r>
              <a:rPr lang="ko-KR" altLang="en-US" sz="1200" dirty="0">
                <a:latin typeface="+mj-ea"/>
                <a:ea typeface="+mj-ea"/>
              </a:rPr>
              <a:t>          목적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목표         팀 구성 및 역할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en-US" altLang="ko-KR" sz="1200" dirty="0">
                <a:latin typeface="+mj-ea"/>
                <a:ea typeface="+mj-ea"/>
              </a:rPr>
              <a:t>S/W </a:t>
            </a:r>
            <a:r>
              <a:rPr lang="ko-KR" altLang="en-US" sz="1200" dirty="0">
                <a:latin typeface="+mj-ea"/>
                <a:ea typeface="+mj-ea"/>
              </a:rPr>
              <a:t>개발 범위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35451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110346" y="2330511"/>
            <a:ext cx="11369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400" dirty="0"/>
              <a:t>여러 가지 상권 관련 데이터를 종합하고 분석하여 사용자에게 최적의 </a:t>
            </a:r>
            <a:endParaRPr lang="en-US" altLang="ko-KR" sz="2400" dirty="0"/>
          </a:p>
          <a:p>
            <a:pPr fontAlgn="base"/>
            <a:r>
              <a:rPr lang="ko-KR" altLang="en-US" sz="2400" dirty="0"/>
              <a:t>상권 위치를 추천해 주고</a:t>
            </a:r>
            <a:r>
              <a:rPr lang="en-US" altLang="ko-KR" sz="2400" dirty="0"/>
              <a:t>, </a:t>
            </a:r>
            <a:r>
              <a:rPr lang="ko-KR" altLang="en-US" sz="2400" dirty="0"/>
              <a:t>정확한 상권 정보를 제공한다</a:t>
            </a:r>
            <a:r>
              <a:rPr lang="en-US" altLang="ko-KR" sz="2400"/>
              <a:t>.</a:t>
            </a:r>
            <a:endParaRPr lang="ko-KR" altLang="en-US" sz="2400" dirty="0"/>
          </a:p>
        </p:txBody>
      </p:sp>
      <p:sp>
        <p:nvSpPr>
          <p:cNvPr id="57" name="TextBox 56"/>
          <p:cNvSpPr txBox="1"/>
          <p:nvPr/>
        </p:nvSpPr>
        <p:spPr>
          <a:xfrm>
            <a:off x="1082544" y="1628104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목적</a:t>
            </a:r>
          </a:p>
        </p:txBody>
      </p:sp>
      <p:sp>
        <p:nvSpPr>
          <p:cNvPr id="13" name="타원 12"/>
          <p:cNvSpPr/>
          <p:nvPr/>
        </p:nvSpPr>
        <p:spPr>
          <a:xfrm>
            <a:off x="912725" y="1809606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912725" y="3741710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82544" y="3583243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목표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10346" y="4297783"/>
            <a:ext cx="12174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400" dirty="0"/>
              <a:t>인구</a:t>
            </a:r>
            <a:r>
              <a:rPr lang="en-US" altLang="ko-KR" sz="2400" dirty="0"/>
              <a:t>, </a:t>
            </a:r>
            <a:r>
              <a:rPr lang="ko-KR" altLang="en-US" sz="2400" dirty="0"/>
              <a:t>매출</a:t>
            </a:r>
            <a:r>
              <a:rPr lang="en-US" altLang="ko-KR" sz="2400" dirty="0"/>
              <a:t>, </a:t>
            </a:r>
            <a:r>
              <a:rPr lang="ko-KR" altLang="en-US" sz="2400" dirty="0"/>
              <a:t>업종</a:t>
            </a:r>
            <a:r>
              <a:rPr lang="en-US" altLang="ko-KR" sz="2400" dirty="0"/>
              <a:t>, </a:t>
            </a:r>
            <a:r>
              <a:rPr lang="ko-KR" altLang="en-US" sz="2400" dirty="0"/>
              <a:t>점포</a:t>
            </a:r>
            <a:r>
              <a:rPr lang="en-US" altLang="ko-KR" sz="2400" dirty="0"/>
              <a:t>, </a:t>
            </a:r>
            <a:r>
              <a:rPr lang="ko-KR" altLang="en-US" sz="2400" dirty="0"/>
              <a:t>상권 관련 공공데이터를 종합하여 빅 데이터 구축</a:t>
            </a:r>
            <a:endParaRPr lang="en-US" altLang="ko-KR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379B73-7756-FC4C-91E2-58B10ED6CCDB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1.</a:t>
            </a:r>
            <a:r>
              <a:rPr lang="ko-KR" altLang="en-US" sz="1600" b="1" dirty="0"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DEF333-F967-6546-9449-AD471D6FF2D5}"/>
              </a:ext>
            </a:extLst>
          </p:cNvPr>
          <p:cNvSpPr txBox="1"/>
          <p:nvPr/>
        </p:nvSpPr>
        <p:spPr>
          <a:xfrm>
            <a:off x="7094863" y="329214"/>
            <a:ext cx="4809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주제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목적</a:t>
            </a:r>
            <a:r>
              <a:rPr lang="en-US" altLang="ko-KR" sz="1200" b="1" u="sng" dirty="0">
                <a:solidFill>
                  <a:srgbClr val="C00000"/>
                </a:solidFill>
                <a:latin typeface="+mj-ea"/>
                <a:ea typeface="+mj-ea"/>
              </a:rPr>
              <a:t>/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목표</a:t>
            </a:r>
            <a:r>
              <a:rPr lang="ko-KR" altLang="en-US" sz="1200" dirty="0">
                <a:latin typeface="+mj-ea"/>
                <a:ea typeface="+mj-ea"/>
              </a:rPr>
              <a:t>         팀 구성 및 역할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en-US" altLang="ko-KR" sz="1200" dirty="0">
                <a:latin typeface="+mj-ea"/>
                <a:ea typeface="+mj-ea"/>
              </a:rPr>
              <a:t>S/W </a:t>
            </a:r>
            <a:r>
              <a:rPr lang="ko-KR" altLang="en-US" sz="1200" dirty="0">
                <a:latin typeface="+mj-ea"/>
                <a:ea typeface="+mj-ea"/>
              </a:rPr>
              <a:t>개발 범위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1" name="삼각형 10">
            <a:extLst>
              <a:ext uri="{FF2B5EF4-FFF2-40B4-BE49-F238E27FC236}">
                <a16:creationId xmlns:a16="http://schemas.microsoft.com/office/drawing/2014/main" id="{96CD0BCC-AE68-CF43-880D-45C74F9F3979}"/>
              </a:ext>
            </a:extLst>
          </p:cNvPr>
          <p:cNvSpPr/>
          <p:nvPr/>
        </p:nvSpPr>
        <p:spPr>
          <a:xfrm rot="5400000">
            <a:off x="1286747" y="5379648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26B12D-BB83-4641-822F-79CA77070DD4}"/>
              </a:ext>
            </a:extLst>
          </p:cNvPr>
          <p:cNvSpPr txBox="1"/>
          <p:nvPr/>
        </p:nvSpPr>
        <p:spPr>
          <a:xfrm>
            <a:off x="1528360" y="5229896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상권 분석</a:t>
            </a:r>
          </a:p>
        </p:txBody>
      </p:sp>
      <p:sp>
        <p:nvSpPr>
          <p:cNvPr id="14" name="삼각형 13">
            <a:extLst>
              <a:ext uri="{FF2B5EF4-FFF2-40B4-BE49-F238E27FC236}">
                <a16:creationId xmlns:a16="http://schemas.microsoft.com/office/drawing/2014/main" id="{606C26FD-982F-2C4B-8B22-FC744F69E25D}"/>
              </a:ext>
            </a:extLst>
          </p:cNvPr>
          <p:cNvSpPr/>
          <p:nvPr/>
        </p:nvSpPr>
        <p:spPr>
          <a:xfrm rot="5400000">
            <a:off x="4973376" y="5379648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AFA43F-8E46-E944-888A-A1ED6AB1A632}"/>
              </a:ext>
            </a:extLst>
          </p:cNvPr>
          <p:cNvSpPr txBox="1"/>
          <p:nvPr/>
        </p:nvSpPr>
        <p:spPr>
          <a:xfrm>
            <a:off x="5214989" y="5229896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상권 추천</a:t>
            </a:r>
          </a:p>
        </p:txBody>
      </p:sp>
      <p:sp>
        <p:nvSpPr>
          <p:cNvPr id="16" name="삼각형 15">
            <a:extLst>
              <a:ext uri="{FF2B5EF4-FFF2-40B4-BE49-F238E27FC236}">
                <a16:creationId xmlns:a16="http://schemas.microsoft.com/office/drawing/2014/main" id="{D2E62807-D0A6-F442-8464-BF0589C2C1E0}"/>
              </a:ext>
            </a:extLst>
          </p:cNvPr>
          <p:cNvSpPr/>
          <p:nvPr/>
        </p:nvSpPr>
        <p:spPr>
          <a:xfrm rot="5400000">
            <a:off x="8660005" y="5379648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4F8C16-A6CB-6647-B538-DE979ADD85AC}"/>
              </a:ext>
            </a:extLst>
          </p:cNvPr>
          <p:cNvSpPr txBox="1"/>
          <p:nvPr/>
        </p:nvSpPr>
        <p:spPr>
          <a:xfrm>
            <a:off x="8901618" y="522989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프랜차이즈</a:t>
            </a:r>
          </a:p>
        </p:txBody>
      </p:sp>
    </p:spTree>
    <p:extLst>
      <p:ext uri="{BB962C8B-B14F-4D97-AF65-F5344CB8AC3E}">
        <p14:creationId xmlns:p14="http://schemas.microsoft.com/office/powerpoint/2010/main" val="4035451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 animBg="1"/>
      <p:bldP spid="2" grpId="0"/>
      <p:bldP spid="14" grpId="1" animBg="1"/>
      <p:bldP spid="15" grpId="0"/>
      <p:bldP spid="16" grpId="1" animBg="1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071467" y="3051412"/>
            <a:ext cx="0" cy="132476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/>
          <p:cNvGrpSpPr/>
          <p:nvPr/>
        </p:nvGrpSpPr>
        <p:grpSpPr>
          <a:xfrm>
            <a:off x="4678795" y="1790322"/>
            <a:ext cx="2785344" cy="1351176"/>
            <a:chOff x="4932639" y="3401799"/>
            <a:chExt cx="2392643" cy="1160676"/>
          </a:xfrm>
        </p:grpSpPr>
        <p:sp>
          <p:nvSpPr>
            <p:cNvPr id="38" name="직사각형 37"/>
            <p:cNvSpPr/>
            <p:nvPr/>
          </p:nvSpPr>
          <p:spPr>
            <a:xfrm>
              <a:off x="4935713" y="3401799"/>
              <a:ext cx="2389569" cy="11606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2"/>
            <p:cNvSpPr/>
            <p:nvPr/>
          </p:nvSpPr>
          <p:spPr>
            <a:xfrm>
              <a:off x="4932639" y="3402250"/>
              <a:ext cx="167845" cy="167845"/>
            </a:xfrm>
            <a:custGeom>
              <a:avLst/>
              <a:gdLst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227629 w 227629"/>
                <a:gd name="connsiteY2" fmla="*/ 227629 h 227629"/>
                <a:gd name="connsiteX3" fmla="*/ 0 w 227629"/>
                <a:gd name="connsiteY3" fmla="*/ 227629 h 227629"/>
                <a:gd name="connsiteX4" fmla="*/ 0 w 227629"/>
                <a:gd name="connsiteY4" fmla="*/ 0 h 227629"/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0 w 227629"/>
                <a:gd name="connsiteY2" fmla="*/ 227629 h 227629"/>
                <a:gd name="connsiteX3" fmla="*/ 0 w 227629"/>
                <a:gd name="connsiteY3" fmla="*/ 0 h 22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629" h="227629">
                  <a:moveTo>
                    <a:pt x="0" y="0"/>
                  </a:moveTo>
                  <a:lnTo>
                    <a:pt x="227629" y="0"/>
                  </a:lnTo>
                  <a:lnTo>
                    <a:pt x="0" y="227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4682373" y="2081190"/>
            <a:ext cx="27817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정원석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[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팀장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]</a:t>
            </a:r>
          </a:p>
          <a:p>
            <a:pPr algn="ctr"/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200" dirty="0"/>
              <a:t>총괄관리</a:t>
            </a:r>
            <a:r>
              <a:rPr lang="en-US" altLang="ko-KR" sz="1200" dirty="0"/>
              <a:t>, </a:t>
            </a:r>
            <a:r>
              <a:rPr lang="ko-KR" altLang="en-US" sz="1200" dirty="0"/>
              <a:t>문서작업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UI</a:t>
            </a:r>
            <a:r>
              <a:rPr lang="ko-KR" altLang="en-US" sz="1200" dirty="0"/>
              <a:t>디자인</a:t>
            </a:r>
            <a:r>
              <a:rPr lang="en-US" altLang="ko-KR" sz="1200" dirty="0"/>
              <a:t>, </a:t>
            </a:r>
          </a:p>
          <a:p>
            <a:pPr algn="ctr"/>
            <a:r>
              <a:rPr lang="ko-KR" altLang="en-US" sz="1200" dirty="0"/>
              <a:t>추천 알고리즘 개발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669643" y="4297907"/>
            <a:ext cx="480364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/>
          <p:cNvGrpSpPr/>
          <p:nvPr/>
        </p:nvGrpSpPr>
        <p:grpSpPr>
          <a:xfrm>
            <a:off x="1712726" y="4278099"/>
            <a:ext cx="2728673" cy="1351176"/>
            <a:chOff x="2379477" y="3401799"/>
            <a:chExt cx="2343962" cy="1160676"/>
          </a:xfrm>
        </p:grpSpPr>
        <p:sp>
          <p:nvSpPr>
            <p:cNvPr id="22" name="직사각형 21"/>
            <p:cNvSpPr/>
            <p:nvPr/>
          </p:nvSpPr>
          <p:spPr>
            <a:xfrm>
              <a:off x="2379477" y="3401799"/>
              <a:ext cx="2343962" cy="11606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"/>
            <p:cNvSpPr/>
            <p:nvPr/>
          </p:nvSpPr>
          <p:spPr>
            <a:xfrm>
              <a:off x="2385573" y="3402251"/>
              <a:ext cx="167845" cy="167845"/>
            </a:xfrm>
            <a:custGeom>
              <a:avLst/>
              <a:gdLst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227629 w 227629"/>
                <a:gd name="connsiteY2" fmla="*/ 227629 h 227629"/>
                <a:gd name="connsiteX3" fmla="*/ 0 w 227629"/>
                <a:gd name="connsiteY3" fmla="*/ 227629 h 227629"/>
                <a:gd name="connsiteX4" fmla="*/ 0 w 227629"/>
                <a:gd name="connsiteY4" fmla="*/ 0 h 227629"/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0 w 227629"/>
                <a:gd name="connsiteY2" fmla="*/ 227629 h 227629"/>
                <a:gd name="connsiteX3" fmla="*/ 0 w 227629"/>
                <a:gd name="connsiteY3" fmla="*/ 0 h 22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629" h="227629">
                  <a:moveTo>
                    <a:pt x="0" y="0"/>
                  </a:moveTo>
                  <a:lnTo>
                    <a:pt x="227629" y="0"/>
                  </a:lnTo>
                  <a:lnTo>
                    <a:pt x="0" y="227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4875076" y="4278099"/>
            <a:ext cx="2785344" cy="1351176"/>
            <a:chOff x="4932639" y="3401799"/>
            <a:chExt cx="2392643" cy="1160676"/>
          </a:xfrm>
        </p:grpSpPr>
        <p:sp>
          <p:nvSpPr>
            <p:cNvPr id="24" name="직사각형 23"/>
            <p:cNvSpPr/>
            <p:nvPr/>
          </p:nvSpPr>
          <p:spPr>
            <a:xfrm>
              <a:off x="4935713" y="3401799"/>
              <a:ext cx="2389569" cy="11606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"/>
            <p:cNvSpPr/>
            <p:nvPr/>
          </p:nvSpPr>
          <p:spPr>
            <a:xfrm>
              <a:off x="4932639" y="3402250"/>
              <a:ext cx="167845" cy="167845"/>
            </a:xfrm>
            <a:custGeom>
              <a:avLst/>
              <a:gdLst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227629 w 227629"/>
                <a:gd name="connsiteY2" fmla="*/ 227629 h 227629"/>
                <a:gd name="connsiteX3" fmla="*/ 0 w 227629"/>
                <a:gd name="connsiteY3" fmla="*/ 227629 h 227629"/>
                <a:gd name="connsiteX4" fmla="*/ 0 w 227629"/>
                <a:gd name="connsiteY4" fmla="*/ 0 h 227629"/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0 w 227629"/>
                <a:gd name="connsiteY2" fmla="*/ 227629 h 227629"/>
                <a:gd name="connsiteX3" fmla="*/ 0 w 227629"/>
                <a:gd name="connsiteY3" fmla="*/ 0 h 22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629" h="227629">
                  <a:moveTo>
                    <a:pt x="0" y="0"/>
                  </a:moveTo>
                  <a:lnTo>
                    <a:pt x="227629" y="0"/>
                  </a:lnTo>
                  <a:lnTo>
                    <a:pt x="0" y="227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8094096" y="4278099"/>
            <a:ext cx="2752412" cy="1351176"/>
            <a:chOff x="7494021" y="3401799"/>
            <a:chExt cx="2364354" cy="1160676"/>
          </a:xfrm>
        </p:grpSpPr>
        <p:sp>
          <p:nvSpPr>
            <p:cNvPr id="26" name="직사각형 25"/>
            <p:cNvSpPr/>
            <p:nvPr/>
          </p:nvSpPr>
          <p:spPr>
            <a:xfrm>
              <a:off x="7500116" y="3401799"/>
              <a:ext cx="2358259" cy="11606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"/>
            <p:cNvSpPr/>
            <p:nvPr/>
          </p:nvSpPr>
          <p:spPr>
            <a:xfrm>
              <a:off x="7494021" y="3402124"/>
              <a:ext cx="167845" cy="167845"/>
            </a:xfrm>
            <a:custGeom>
              <a:avLst/>
              <a:gdLst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227629 w 227629"/>
                <a:gd name="connsiteY2" fmla="*/ 227629 h 227629"/>
                <a:gd name="connsiteX3" fmla="*/ 0 w 227629"/>
                <a:gd name="connsiteY3" fmla="*/ 227629 h 227629"/>
                <a:gd name="connsiteX4" fmla="*/ 0 w 227629"/>
                <a:gd name="connsiteY4" fmla="*/ 0 h 227629"/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0 w 227629"/>
                <a:gd name="connsiteY2" fmla="*/ 227629 h 227629"/>
                <a:gd name="connsiteX3" fmla="*/ 0 w 227629"/>
                <a:gd name="connsiteY3" fmla="*/ 0 h 22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629" h="227629">
                  <a:moveTo>
                    <a:pt x="0" y="0"/>
                  </a:moveTo>
                  <a:lnTo>
                    <a:pt x="227629" y="0"/>
                  </a:lnTo>
                  <a:lnTo>
                    <a:pt x="0" y="227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712725" y="4514116"/>
            <a:ext cx="27286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최준영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[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팀원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]</a:t>
            </a:r>
          </a:p>
          <a:p>
            <a:pPr algn="ctr"/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200" dirty="0" err="1"/>
              <a:t>요구분석</a:t>
            </a:r>
            <a:r>
              <a:rPr lang="en-US" altLang="ko-KR" sz="1200" dirty="0"/>
              <a:t>,</a:t>
            </a:r>
            <a:r>
              <a:rPr lang="ko-KR" altLang="en-US" sz="1200" dirty="0"/>
              <a:t> 문서작업</a:t>
            </a:r>
            <a:r>
              <a:rPr lang="en-US" altLang="ko-KR" sz="1200" dirty="0"/>
              <a:t>, </a:t>
            </a:r>
            <a:r>
              <a:rPr lang="ko-KR" altLang="en-US" sz="1200" dirty="0"/>
              <a:t>개발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75076" y="4509671"/>
            <a:ext cx="27853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이윤형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[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팀원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]</a:t>
            </a:r>
          </a:p>
          <a:p>
            <a:pPr algn="ctr"/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/>
              <a:t>DB</a:t>
            </a:r>
            <a:r>
              <a:rPr lang="ko-KR" altLang="en-US" sz="1200" dirty="0"/>
              <a:t>모델링</a:t>
            </a:r>
            <a:r>
              <a:rPr lang="en-US" altLang="ko-KR" sz="1200" dirty="0"/>
              <a:t>, </a:t>
            </a:r>
            <a:r>
              <a:rPr lang="ko-KR" altLang="en-US" sz="1200" dirty="0"/>
              <a:t>서버 구축</a:t>
            </a:r>
            <a:r>
              <a:rPr lang="en-US" altLang="ko-KR" sz="1200" dirty="0"/>
              <a:t>, </a:t>
            </a:r>
            <a:r>
              <a:rPr lang="ko-KR" altLang="en-US" sz="1200" dirty="0"/>
              <a:t>개발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094096" y="4505226"/>
            <a:ext cx="27524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유열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[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팀원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]</a:t>
            </a:r>
          </a:p>
          <a:p>
            <a:pPr algn="ctr"/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/>
              <a:t>UML</a:t>
            </a:r>
            <a:r>
              <a:rPr lang="ko-KR" altLang="en-US" sz="1200" dirty="0"/>
              <a:t>모델링</a:t>
            </a:r>
            <a:r>
              <a:rPr lang="en-US" altLang="ko-KR" sz="1200" dirty="0"/>
              <a:t>, </a:t>
            </a:r>
            <a:r>
              <a:rPr lang="ko-KR" altLang="en-US" sz="1200" dirty="0"/>
              <a:t>서버</a:t>
            </a:r>
            <a:r>
              <a:rPr lang="en-US" altLang="ko-KR" sz="1200" dirty="0"/>
              <a:t> </a:t>
            </a:r>
            <a:r>
              <a:rPr lang="ko-KR" altLang="en-US" sz="1200" dirty="0"/>
              <a:t>구축</a:t>
            </a:r>
            <a:r>
              <a:rPr lang="en-US" altLang="ko-KR" sz="1200" dirty="0"/>
              <a:t>, </a:t>
            </a:r>
            <a:r>
              <a:rPr lang="ko-KR" altLang="en-US" sz="1200" dirty="0"/>
              <a:t>개발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22BCCE-CA03-4D4F-AE2B-D81D9D9C23F8}"/>
              </a:ext>
            </a:extLst>
          </p:cNvPr>
          <p:cNvSpPr txBox="1"/>
          <p:nvPr/>
        </p:nvSpPr>
        <p:spPr>
          <a:xfrm>
            <a:off x="7094863" y="329214"/>
            <a:ext cx="4809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주제          목적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목표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팀 구성 및 역할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en-US" altLang="ko-KR" sz="1200" dirty="0">
                <a:latin typeface="+mj-ea"/>
                <a:ea typeface="+mj-ea"/>
              </a:rPr>
              <a:t>S/W </a:t>
            </a:r>
            <a:r>
              <a:rPr lang="ko-KR" altLang="en-US" sz="1200" dirty="0">
                <a:latin typeface="+mj-ea"/>
                <a:ea typeface="+mj-ea"/>
              </a:rPr>
              <a:t>개발 범위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EAE839-807D-424A-88BE-2F871ED62AB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1.</a:t>
            </a:r>
            <a:r>
              <a:rPr lang="ko-KR" altLang="en-US" sz="1600" b="1" dirty="0"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502482-6E88-4D4C-B4A3-22DD235DE98C}"/>
              </a:ext>
            </a:extLst>
          </p:cNvPr>
          <p:cNvSpPr txBox="1"/>
          <p:nvPr/>
        </p:nvSpPr>
        <p:spPr>
          <a:xfrm>
            <a:off x="763055" y="967115"/>
            <a:ext cx="2781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팀 구성 및 역할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E415380C-B6AA-E448-864D-24FB2962D644}"/>
              </a:ext>
            </a:extLst>
          </p:cNvPr>
          <p:cNvSpPr/>
          <p:nvPr/>
        </p:nvSpPr>
        <p:spPr>
          <a:xfrm>
            <a:off x="593236" y="1148617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2722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12394" y="2751818"/>
            <a:ext cx="3214458" cy="27636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548475" y="2751818"/>
            <a:ext cx="3214458" cy="27636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8279723" y="2751818"/>
            <a:ext cx="3214458" cy="27636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548640" y="3928545"/>
            <a:ext cx="35269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지도상에 반경 설정 후 설정한 범위 내의 상권 관련 데이터 </a:t>
            </a:r>
            <a:endParaRPr kumimoji="1" lang="en-US" altLang="ko-KR" dirty="0">
              <a:solidFill>
                <a:srgbClr val="000000"/>
              </a:solidFill>
              <a:latin typeface="굴림" pitchFamily="50" charset="-127"/>
              <a:ea typeface="맑은 고딕" pitchFamily="50" charset="-127"/>
              <a:cs typeface="굴림" pitchFamily="50" charset="-127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출력</a:t>
            </a:r>
            <a:endParaRPr kumimoji="1" lang="ko-KR" altLang="en-US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255628" y="3365808"/>
            <a:ext cx="22365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상권 분석 기능</a:t>
            </a:r>
            <a:endParaRPr kumimoji="1" lang="en-US" altLang="ko-KR" sz="2400" dirty="0">
              <a:solidFill>
                <a:srgbClr val="000000"/>
              </a:solidFill>
              <a:latin typeface="굴림" pitchFamily="50" charset="-127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38915" name="Picture 3" descr="recommendation icon flat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1888" y="2114298"/>
            <a:ext cx="1142503" cy="1142503"/>
          </a:xfrm>
          <a:prstGeom prst="rect">
            <a:avLst/>
          </a:prstGeom>
          <a:noFill/>
        </p:spPr>
      </p:pic>
      <p:pic>
        <p:nvPicPr>
          <p:cNvPr id="38925" name="Picture 13" descr="analytics flat icon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7910" y="2114298"/>
            <a:ext cx="1165023" cy="1165023"/>
          </a:xfrm>
          <a:prstGeom prst="rect">
            <a:avLst/>
          </a:prstGeom>
          <a:noFill/>
        </p:spPr>
      </p:pic>
      <p:sp>
        <p:nvSpPr>
          <p:cNvPr id="59" name="직사각형 58"/>
          <p:cNvSpPr/>
          <p:nvPr/>
        </p:nvSpPr>
        <p:spPr>
          <a:xfrm>
            <a:off x="5025744" y="3365138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400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상권 추천 기능 </a:t>
            </a:r>
            <a:endParaRPr lang="ko-KR" altLang="en-US" sz="2400" dirty="0"/>
          </a:p>
        </p:txBody>
      </p:sp>
      <p:sp>
        <p:nvSpPr>
          <p:cNvPr id="60" name="직사각형 59"/>
          <p:cNvSpPr/>
          <p:nvPr/>
        </p:nvSpPr>
        <p:spPr>
          <a:xfrm>
            <a:off x="4715691" y="3928545"/>
            <a:ext cx="28789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사용자의 설문조사 결과와 분석한 데이터를 비교하여 출력</a:t>
            </a:r>
            <a:endParaRPr lang="ko-KR" altLang="en-US" dirty="0"/>
          </a:p>
        </p:txBody>
      </p:sp>
      <p:pic>
        <p:nvPicPr>
          <p:cNvPr id="38927" name="Picture 15" descr="íëì°¨ì´ì¦ flat icon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8954" y="2114298"/>
            <a:ext cx="1138320" cy="1138322"/>
          </a:xfrm>
          <a:prstGeom prst="ellipse">
            <a:avLst/>
          </a:prstGeom>
          <a:noFill/>
        </p:spPr>
      </p:pic>
      <p:sp>
        <p:nvSpPr>
          <p:cNvPr id="67" name="직사각형 66"/>
          <p:cNvSpPr/>
          <p:nvPr/>
        </p:nvSpPr>
        <p:spPr>
          <a:xfrm>
            <a:off x="8613555" y="3365138"/>
            <a:ext cx="2544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400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프랜차이즈 기능 </a:t>
            </a:r>
            <a:endParaRPr lang="ko-KR" altLang="en-US" sz="2400" dirty="0"/>
          </a:p>
        </p:txBody>
      </p:sp>
      <p:sp>
        <p:nvSpPr>
          <p:cNvPr id="69" name="직사각형 68"/>
          <p:cNvSpPr/>
          <p:nvPr/>
        </p:nvSpPr>
        <p:spPr>
          <a:xfrm>
            <a:off x="8169955" y="3985948"/>
            <a:ext cx="3416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사용자가 원하는 프랜차이즈의 </a:t>
            </a:r>
            <a:endParaRPr kumimoji="1" lang="en-US" altLang="ko-KR" dirty="0">
              <a:solidFill>
                <a:srgbClr val="000000"/>
              </a:solidFill>
              <a:latin typeface="굴림" pitchFamily="50" charset="-127"/>
              <a:ea typeface="맑은 고딕" pitchFamily="50" charset="-127"/>
              <a:cs typeface="굴림" pitchFamily="50" charset="-127"/>
            </a:endParaRPr>
          </a:p>
          <a:p>
            <a:pPr algn="ctr"/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상세정보 출력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954199" y="764992"/>
            <a:ext cx="21451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2400" b="1" dirty="0"/>
              <a:t>S/W </a:t>
            </a:r>
            <a:r>
              <a:rPr lang="ko-KR" altLang="en-US" sz="2400" b="1" dirty="0"/>
              <a:t>개발범위</a:t>
            </a:r>
            <a:endParaRPr lang="ko-KR" altLang="en-US" sz="2400" dirty="0"/>
          </a:p>
        </p:txBody>
      </p:sp>
      <p:sp>
        <p:nvSpPr>
          <p:cNvPr id="28" name="타원 27"/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0883D3-73CC-5C40-ADBB-90EB875B899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1.</a:t>
            </a:r>
            <a:r>
              <a:rPr lang="ko-KR" altLang="en-US" sz="1600" b="1" dirty="0"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F44C2C-CB6F-4D45-892D-AE16746AE975}"/>
              </a:ext>
            </a:extLst>
          </p:cNvPr>
          <p:cNvSpPr txBox="1"/>
          <p:nvPr/>
        </p:nvSpPr>
        <p:spPr>
          <a:xfrm>
            <a:off x="7094863" y="329214"/>
            <a:ext cx="4809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주제          목적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목표         팀 구성 및 역할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en-US" altLang="ko-KR" sz="1200" b="1" u="sng" dirty="0">
                <a:solidFill>
                  <a:srgbClr val="C00000"/>
                </a:solidFill>
                <a:latin typeface="+mj-ea"/>
                <a:ea typeface="+mj-ea"/>
              </a:rPr>
              <a:t>S/W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개발 범위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24934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8" y="3529676"/>
            <a:ext cx="3538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프로젝트 구성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2.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E921E5-BD28-0740-8BF3-337794CB70D6}"/>
              </a:ext>
            </a:extLst>
          </p:cNvPr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시스템 구성도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1E31A8-A80B-1144-B5AD-714135AAC431}"/>
              </a:ext>
            </a:extLst>
          </p:cNvPr>
          <p:cNvSpPr txBox="1"/>
          <p:nvPr/>
        </p:nvSpPr>
        <p:spPr>
          <a:xfrm>
            <a:off x="8426614" y="4407965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3852959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2800408" y="3866616"/>
            <a:ext cx="9072038" cy="2761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2.</a:t>
            </a:r>
            <a:r>
              <a:rPr lang="ko-KR" altLang="en-US" sz="1600" b="1" dirty="0">
                <a:latin typeface="+mj-ea"/>
                <a:ea typeface="+mj-ea"/>
              </a:rPr>
              <a:t>프로젝트 구성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40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/>
              <a:t>시스템 구성도</a:t>
            </a:r>
            <a:endParaRPr lang="ko-KR" altLang="en-US" sz="24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C5E3CBF-823C-FA42-9A90-F279AA9E8082}"/>
              </a:ext>
            </a:extLst>
          </p:cNvPr>
          <p:cNvGrpSpPr/>
          <p:nvPr/>
        </p:nvGrpSpPr>
        <p:grpSpPr>
          <a:xfrm>
            <a:off x="1227264" y="1474078"/>
            <a:ext cx="837814" cy="1536392"/>
            <a:chOff x="1644161" y="1556448"/>
            <a:chExt cx="760406" cy="1394441"/>
          </a:xfrm>
        </p:grpSpPr>
        <p:pic>
          <p:nvPicPr>
            <p:cNvPr id="6" name="그림 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57C044E0-E749-E84B-858B-3709D314AC0E}"/>
                </a:ext>
              </a:extLst>
            </p:cNvPr>
            <p:cNvPicPr>
              <a:picLocks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65343" y="1665601"/>
              <a:ext cx="702000" cy="1176134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C18F95C-70DF-B249-A40A-0E6D0C1C0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4161" y="1556448"/>
              <a:ext cx="760406" cy="1394441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A22A3FFF-4907-734F-B9C8-E15FCC9574A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0618" y="1226657"/>
            <a:ext cx="2387761" cy="22105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34CDE73-9167-DC4D-9B4B-C14209E3A5B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5326" y="4123595"/>
            <a:ext cx="893795" cy="138171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DDB427F-B474-2447-84A4-597F1DFB000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4748" y="4123595"/>
            <a:ext cx="893795" cy="13817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A924A1-5D12-294B-94CC-0EABC5039BD5}"/>
              </a:ext>
            </a:extLst>
          </p:cNvPr>
          <p:cNvSpPr txBox="1"/>
          <p:nvPr/>
        </p:nvSpPr>
        <p:spPr>
          <a:xfrm>
            <a:off x="1155027" y="3160304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Bz</a:t>
            </a:r>
            <a:r>
              <a:rPr kumimoji="1" lang="en-US" altLang="ko-KR" dirty="0"/>
              <a:t> App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2E4BDD-5BCC-1449-B9C7-3D977EFE590E}"/>
              </a:ext>
            </a:extLst>
          </p:cNvPr>
          <p:cNvSpPr txBox="1"/>
          <p:nvPr/>
        </p:nvSpPr>
        <p:spPr>
          <a:xfrm>
            <a:off x="4336455" y="3408876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App </a:t>
            </a:r>
            <a:r>
              <a:rPr kumimoji="1" lang="ko-KR" altLang="en-US" dirty="0"/>
              <a:t>서버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AA14A0-94D4-114E-9AE7-11F811F90015}"/>
              </a:ext>
            </a:extLst>
          </p:cNvPr>
          <p:cNvSpPr txBox="1"/>
          <p:nvPr/>
        </p:nvSpPr>
        <p:spPr>
          <a:xfrm>
            <a:off x="8966162" y="3377495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App DB</a:t>
            </a:r>
            <a:endParaRPr kumimoji="1"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F1C7722-2EAB-3C4E-94B0-187414A71323}"/>
              </a:ext>
            </a:extLst>
          </p:cNvPr>
          <p:cNvCxnSpPr>
            <a:cxnSpLocks/>
          </p:cNvCxnSpPr>
          <p:nvPr/>
        </p:nvCxnSpPr>
        <p:spPr>
          <a:xfrm>
            <a:off x="2341545" y="1987097"/>
            <a:ext cx="1153826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0167EFE-F959-5347-8152-36FDF45522E9}"/>
              </a:ext>
            </a:extLst>
          </p:cNvPr>
          <p:cNvCxnSpPr>
            <a:cxnSpLocks/>
          </p:cNvCxnSpPr>
          <p:nvPr/>
        </p:nvCxnSpPr>
        <p:spPr>
          <a:xfrm flipH="1">
            <a:off x="2341546" y="2608742"/>
            <a:ext cx="112432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AA75878-07E3-3F4C-9E98-14DB7B10DDBE}"/>
              </a:ext>
            </a:extLst>
          </p:cNvPr>
          <p:cNvSpPr txBox="1"/>
          <p:nvPr/>
        </p:nvSpPr>
        <p:spPr>
          <a:xfrm>
            <a:off x="3510118" y="562944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통계청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7B3835-A708-5B44-B443-8A32AD31CC6C}"/>
              </a:ext>
            </a:extLst>
          </p:cNvPr>
          <p:cNvSpPr txBox="1"/>
          <p:nvPr/>
        </p:nvSpPr>
        <p:spPr>
          <a:xfrm>
            <a:off x="4513747" y="5533766"/>
            <a:ext cx="23471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공공 데이터 포털</a:t>
            </a:r>
            <a:endParaRPr kumimoji="1" lang="en-US" altLang="ko-KR" dirty="0"/>
          </a:p>
          <a:p>
            <a:pPr algn="ctr"/>
            <a:r>
              <a:rPr kumimoji="1" lang="en-US" altLang="ko-KR" dirty="0"/>
              <a:t>(</a:t>
            </a:r>
            <a:r>
              <a:rPr kumimoji="1" lang="ko-KR" altLang="en-US" dirty="0"/>
              <a:t>소상공인 상가 업소 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정보 서비스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DD32EF-52ED-E949-93A4-BB1EAC60FEA5}"/>
              </a:ext>
            </a:extLst>
          </p:cNvPr>
          <p:cNvSpPr txBox="1"/>
          <p:nvPr/>
        </p:nvSpPr>
        <p:spPr>
          <a:xfrm>
            <a:off x="7821932" y="5505697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소상공인시장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진흥 공단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36D3A34-B6C9-DD49-A12F-5949E458B68C}"/>
              </a:ext>
            </a:extLst>
          </p:cNvPr>
          <p:cNvSpPr txBox="1"/>
          <p:nvPr/>
        </p:nvSpPr>
        <p:spPr>
          <a:xfrm>
            <a:off x="9548290" y="5506221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공공 데이터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포털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BB09406-2F8C-794B-9C90-618FFBFA01F2}"/>
              </a:ext>
            </a:extLst>
          </p:cNvPr>
          <p:cNvCxnSpPr>
            <a:cxnSpLocks/>
          </p:cNvCxnSpPr>
          <p:nvPr/>
        </p:nvCxnSpPr>
        <p:spPr>
          <a:xfrm>
            <a:off x="6338358" y="1987097"/>
            <a:ext cx="1153826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AAAB11B-1E6F-294A-81AC-DE613FD4B04B}"/>
              </a:ext>
            </a:extLst>
          </p:cNvPr>
          <p:cNvCxnSpPr>
            <a:cxnSpLocks/>
          </p:cNvCxnSpPr>
          <p:nvPr/>
        </p:nvCxnSpPr>
        <p:spPr>
          <a:xfrm flipH="1">
            <a:off x="6338359" y="2608742"/>
            <a:ext cx="112432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02F162F-623F-9B4B-8783-8C4945D2C60A}"/>
              </a:ext>
            </a:extLst>
          </p:cNvPr>
          <p:cNvCxnSpPr>
            <a:cxnSpLocks/>
          </p:cNvCxnSpPr>
          <p:nvPr/>
        </p:nvCxnSpPr>
        <p:spPr>
          <a:xfrm flipV="1">
            <a:off x="3951404" y="3409591"/>
            <a:ext cx="0" cy="694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C481AE8-3699-654C-85DA-31C45E859349}"/>
              </a:ext>
            </a:extLst>
          </p:cNvPr>
          <p:cNvCxnSpPr>
            <a:cxnSpLocks/>
          </p:cNvCxnSpPr>
          <p:nvPr/>
        </p:nvCxnSpPr>
        <p:spPr>
          <a:xfrm>
            <a:off x="4164442" y="3429000"/>
            <a:ext cx="0" cy="6945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A7A747F-05C1-F548-9E2E-787C563C6342}"/>
              </a:ext>
            </a:extLst>
          </p:cNvPr>
          <p:cNvCxnSpPr>
            <a:cxnSpLocks/>
          </p:cNvCxnSpPr>
          <p:nvPr/>
        </p:nvCxnSpPr>
        <p:spPr>
          <a:xfrm flipV="1">
            <a:off x="5544230" y="3409591"/>
            <a:ext cx="0" cy="694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436CE90-848A-5246-983B-37A863712BE2}"/>
              </a:ext>
            </a:extLst>
          </p:cNvPr>
          <p:cNvCxnSpPr>
            <a:cxnSpLocks/>
          </p:cNvCxnSpPr>
          <p:nvPr/>
        </p:nvCxnSpPr>
        <p:spPr>
          <a:xfrm>
            <a:off x="5757268" y="3429000"/>
            <a:ext cx="0" cy="6945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94C5E29-BD73-5A43-813F-B57A69190FEB}"/>
              </a:ext>
            </a:extLst>
          </p:cNvPr>
          <p:cNvCxnSpPr>
            <a:cxnSpLocks/>
          </p:cNvCxnSpPr>
          <p:nvPr/>
        </p:nvCxnSpPr>
        <p:spPr>
          <a:xfrm flipV="1">
            <a:off x="8479159" y="3409591"/>
            <a:ext cx="0" cy="694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EB4A52C-B430-AF44-8AA8-3FA98A4D2622}"/>
              </a:ext>
            </a:extLst>
          </p:cNvPr>
          <p:cNvCxnSpPr>
            <a:cxnSpLocks/>
          </p:cNvCxnSpPr>
          <p:nvPr/>
        </p:nvCxnSpPr>
        <p:spPr>
          <a:xfrm>
            <a:off x="8692197" y="3429000"/>
            <a:ext cx="0" cy="6945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CEFABD7-9654-DD48-94F3-DE88960609AC}"/>
              </a:ext>
            </a:extLst>
          </p:cNvPr>
          <p:cNvCxnSpPr>
            <a:cxnSpLocks/>
          </p:cNvCxnSpPr>
          <p:nvPr/>
        </p:nvCxnSpPr>
        <p:spPr>
          <a:xfrm flipV="1">
            <a:off x="10145727" y="3409591"/>
            <a:ext cx="0" cy="694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CA5C34A-29AB-1A41-B033-1C5A130B5727}"/>
              </a:ext>
            </a:extLst>
          </p:cNvPr>
          <p:cNvCxnSpPr>
            <a:cxnSpLocks/>
          </p:cNvCxnSpPr>
          <p:nvPr/>
        </p:nvCxnSpPr>
        <p:spPr>
          <a:xfrm>
            <a:off x="10358765" y="3429000"/>
            <a:ext cx="0" cy="6945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9" name="그림 58">
            <a:extLst>
              <a:ext uri="{FF2B5EF4-FFF2-40B4-BE49-F238E27FC236}">
                <a16:creationId xmlns:a16="http://schemas.microsoft.com/office/drawing/2014/main" id="{3D00AFAF-757C-2648-8EF1-437630527E8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7297" y="4195632"/>
            <a:ext cx="1082568" cy="1307252"/>
          </a:xfrm>
          <a:prstGeom prst="rect">
            <a:avLst/>
          </a:prstGeom>
        </p:spPr>
      </p:pic>
      <p:grpSp>
        <p:nvGrpSpPr>
          <p:cNvPr id="84" name="그룹 83">
            <a:extLst>
              <a:ext uri="{FF2B5EF4-FFF2-40B4-BE49-F238E27FC236}">
                <a16:creationId xmlns:a16="http://schemas.microsoft.com/office/drawing/2014/main" id="{48E81348-1B82-4F4D-8D98-88B6209F6418}"/>
              </a:ext>
            </a:extLst>
          </p:cNvPr>
          <p:cNvGrpSpPr/>
          <p:nvPr/>
        </p:nvGrpSpPr>
        <p:grpSpPr>
          <a:xfrm>
            <a:off x="7968281" y="1270009"/>
            <a:ext cx="3060309" cy="2180728"/>
            <a:chOff x="7856243" y="1169784"/>
            <a:chExt cx="3060309" cy="218072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69162D2-AEE2-4449-956A-87663A084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4765" y="1169784"/>
              <a:ext cx="1560703" cy="1884623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B9753ECE-1F58-244E-BB59-87F0EAEF5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56243" y="1557452"/>
              <a:ext cx="695256" cy="839555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2F1F414D-DF37-AC43-9F2E-49CF00374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61553" y="2510957"/>
              <a:ext cx="695256" cy="839555"/>
            </a:xfrm>
            <a:prstGeom prst="rect">
              <a:avLst/>
            </a:prstGeom>
          </p:spPr>
        </p:pic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CC3793C7-488D-C647-AC4E-027C1E417E3F}"/>
                </a:ext>
              </a:extLst>
            </p:cNvPr>
            <p:cNvCxnSpPr>
              <a:cxnSpLocks/>
            </p:cNvCxnSpPr>
            <p:nvPr/>
          </p:nvCxnSpPr>
          <p:spPr>
            <a:xfrm>
              <a:off x="8479159" y="1998274"/>
              <a:ext cx="306413" cy="241973"/>
            </a:xfrm>
            <a:prstGeom prst="straightConnector1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49FC8BCF-2C44-B348-B645-7D4715627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3844" y="2677882"/>
              <a:ext cx="309600" cy="272329"/>
            </a:xfrm>
            <a:prstGeom prst="straightConnector1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C5625BC7-8C4A-4943-9087-67A993EE992C}"/>
                </a:ext>
              </a:extLst>
            </p:cNvPr>
            <p:cNvCxnSpPr>
              <a:cxnSpLocks/>
            </p:cNvCxnSpPr>
            <p:nvPr/>
          </p:nvCxnSpPr>
          <p:spPr>
            <a:xfrm>
              <a:off x="10002262" y="2648232"/>
              <a:ext cx="306413" cy="241973"/>
            </a:xfrm>
            <a:prstGeom prst="straightConnector1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1D810267-C2EC-8B43-AE5D-642932698E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42424" y="2039998"/>
              <a:ext cx="309600" cy="217040"/>
            </a:xfrm>
            <a:prstGeom prst="straightConnector1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8812A569-C9CE-6643-BB58-4E1945BC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15986" y="1557452"/>
              <a:ext cx="695256" cy="839555"/>
            </a:xfrm>
            <a:prstGeom prst="rect">
              <a:avLst/>
            </a:prstGeom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1C9DA523-DE69-144F-852D-E94640959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21296" y="2510957"/>
              <a:ext cx="695256" cy="839555"/>
            </a:xfrm>
            <a:prstGeom prst="rect">
              <a:avLst/>
            </a:prstGeom>
          </p:spPr>
        </p:pic>
      </p:grpSp>
      <p:pic>
        <p:nvPicPr>
          <p:cNvPr id="97" name="그림 96">
            <a:extLst>
              <a:ext uri="{FF2B5EF4-FFF2-40B4-BE49-F238E27FC236}">
                <a16:creationId xmlns:a16="http://schemas.microsoft.com/office/drawing/2014/main" id="{59291C7B-44F1-B94B-84C0-C0EEF6096E8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5981" y="4195632"/>
            <a:ext cx="1082568" cy="1307252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0DD4C1EE-20A6-1C44-A3AA-2ECC7C927A32}"/>
              </a:ext>
            </a:extLst>
          </p:cNvPr>
          <p:cNvSpPr txBox="1"/>
          <p:nvPr/>
        </p:nvSpPr>
        <p:spPr>
          <a:xfrm>
            <a:off x="8964840" y="329214"/>
            <a:ext cx="3421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시스템 구성도</a:t>
            </a:r>
            <a:r>
              <a:rPr lang="ko-KR" altLang="en-US" sz="1200" dirty="0">
                <a:latin typeface="+mj-ea"/>
                <a:ea typeface="+mj-ea"/>
              </a:rPr>
              <a:t>          개발 환경</a:t>
            </a:r>
          </a:p>
        </p:txBody>
      </p:sp>
    </p:spTree>
    <p:extLst>
      <p:ext uri="{BB962C8B-B14F-4D97-AF65-F5344CB8AC3E}">
        <p14:creationId xmlns:p14="http://schemas.microsoft.com/office/powerpoint/2010/main" val="1283709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3844</TotalTime>
  <Words>1515</Words>
  <Application>Microsoft Macintosh PowerPoint</Application>
  <PresentationFormat>와이드스크린</PresentationFormat>
  <Paragraphs>304</Paragraphs>
  <Slides>33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8" baseType="lpstr">
      <vt:lpstr>굴림</vt:lpstr>
      <vt:lpstr>맑은 고딕</vt:lpstr>
      <vt:lpstr>KoPub돋움체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크레벅스</dc:creator>
  <cp:lastModifiedBy>정원석</cp:lastModifiedBy>
  <cp:revision>272</cp:revision>
  <dcterms:created xsi:type="dcterms:W3CDTF">2017-10-17T05:04:17Z</dcterms:created>
  <dcterms:modified xsi:type="dcterms:W3CDTF">2019-12-24T12:37:44Z</dcterms:modified>
</cp:coreProperties>
</file>